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93" r:id="rId6"/>
    <p:sldId id="289" r:id="rId7"/>
    <p:sldId id="290" r:id="rId8"/>
    <p:sldId id="292" r:id="rId9"/>
    <p:sldId id="291" r:id="rId10"/>
    <p:sldId id="258" r:id="rId11"/>
    <p:sldId id="265" r:id="rId12"/>
    <p:sldId id="266" r:id="rId13"/>
    <p:sldId id="267" r:id="rId14"/>
    <p:sldId id="268" r:id="rId15"/>
    <p:sldId id="269" r:id="rId16"/>
    <p:sldId id="270" r:id="rId17"/>
    <p:sldId id="272" r:id="rId18"/>
    <p:sldId id="273" r:id="rId19"/>
    <p:sldId id="274" r:id="rId20"/>
    <p:sldId id="297" r:id="rId21"/>
    <p:sldId id="298" r:id="rId22"/>
    <p:sldId id="299" r:id="rId23"/>
    <p:sldId id="300" r:id="rId24"/>
    <p:sldId id="285" r:id="rId25"/>
    <p:sldId id="286" r:id="rId26"/>
    <p:sldId id="287" r:id="rId27"/>
    <p:sldId id="275" r:id="rId28"/>
    <p:sldId id="277" r:id="rId29"/>
    <p:sldId id="278" r:id="rId30"/>
    <p:sldId id="279" r:id="rId31"/>
    <p:sldId id="280" r:id="rId32"/>
    <p:sldId id="284" r:id="rId33"/>
    <p:sldId id="281" r:id="rId34"/>
    <p:sldId id="282" r:id="rId35"/>
    <p:sldId id="283" r:id="rId36"/>
    <p:sldId id="260" r:id="rId37"/>
    <p:sldId id="29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70" autoAdjust="0"/>
    <p:restoredTop sz="94660"/>
  </p:normalViewPr>
  <p:slideViewPr>
    <p:cSldViewPr snapToGrid="0">
      <p:cViewPr varScale="1">
        <p:scale>
          <a:sx n="113" d="100"/>
          <a:sy n="113" d="100"/>
        </p:scale>
        <p:origin x="43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59348-1BE9-4AFF-9C4E-3CD03D76CC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06201-9B83-4E52-84C4-F29E4485B9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752AAC-FD1D-4B35-A00B-0F623B8F7743}"/>
              </a:ext>
            </a:extLst>
          </p:cNvPr>
          <p:cNvSpPr>
            <a:spLocks noGrp="1"/>
          </p:cNvSpPr>
          <p:nvPr>
            <p:ph type="dt" sz="half" idx="10"/>
          </p:nvPr>
        </p:nvSpPr>
        <p:spPr/>
        <p:txBody>
          <a:bodyPr/>
          <a:lstStyle/>
          <a:p>
            <a:fld id="{1E0DD580-91AD-4A82-A202-DBA59DB71602}" type="datetimeFigureOut">
              <a:rPr lang="en-US" smtClean="0"/>
              <a:t>12/3/2020</a:t>
            </a:fld>
            <a:endParaRPr lang="en-US"/>
          </a:p>
        </p:txBody>
      </p:sp>
      <p:sp>
        <p:nvSpPr>
          <p:cNvPr id="5" name="Footer Placeholder 4">
            <a:extLst>
              <a:ext uri="{FF2B5EF4-FFF2-40B4-BE49-F238E27FC236}">
                <a16:creationId xmlns:a16="http://schemas.microsoft.com/office/drawing/2014/main" id="{AB7B71ED-AD5D-4C78-8548-32CBFFF62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B39E6-349C-4202-A91B-8FC39F92C10F}"/>
              </a:ext>
            </a:extLst>
          </p:cNvPr>
          <p:cNvSpPr>
            <a:spLocks noGrp="1"/>
          </p:cNvSpPr>
          <p:nvPr>
            <p:ph type="sldNum" sz="quarter" idx="12"/>
          </p:nvPr>
        </p:nvSpPr>
        <p:spPr/>
        <p:txBody>
          <a:bodyPr/>
          <a:lstStyle/>
          <a:p>
            <a:fld id="{347739CC-E391-415D-A806-2ABEDB477D02}" type="slidenum">
              <a:rPr lang="en-US" smtClean="0"/>
              <a:t>‹#›</a:t>
            </a:fld>
            <a:endParaRPr lang="en-US"/>
          </a:p>
        </p:txBody>
      </p:sp>
    </p:spTree>
    <p:extLst>
      <p:ext uri="{BB962C8B-B14F-4D97-AF65-F5344CB8AC3E}">
        <p14:creationId xmlns:p14="http://schemas.microsoft.com/office/powerpoint/2010/main" val="375089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DFFE-D073-4238-9681-6039ADCE16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811473-3198-487E-8F50-85DA7B2E15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22AFB4-07DC-41B4-B7A4-35B4BF9CCB51}"/>
              </a:ext>
            </a:extLst>
          </p:cNvPr>
          <p:cNvSpPr>
            <a:spLocks noGrp="1"/>
          </p:cNvSpPr>
          <p:nvPr>
            <p:ph type="dt" sz="half" idx="10"/>
          </p:nvPr>
        </p:nvSpPr>
        <p:spPr/>
        <p:txBody>
          <a:bodyPr/>
          <a:lstStyle/>
          <a:p>
            <a:fld id="{1E0DD580-91AD-4A82-A202-DBA59DB71602}" type="datetimeFigureOut">
              <a:rPr lang="en-US" smtClean="0"/>
              <a:t>12/3/2020</a:t>
            </a:fld>
            <a:endParaRPr lang="en-US"/>
          </a:p>
        </p:txBody>
      </p:sp>
      <p:sp>
        <p:nvSpPr>
          <p:cNvPr id="5" name="Footer Placeholder 4">
            <a:extLst>
              <a:ext uri="{FF2B5EF4-FFF2-40B4-BE49-F238E27FC236}">
                <a16:creationId xmlns:a16="http://schemas.microsoft.com/office/drawing/2014/main" id="{42FE6A7E-BDF2-4B3D-8FBE-D5A075FDA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392D8-C336-4CD6-9E45-D1B7E053CBF2}"/>
              </a:ext>
            </a:extLst>
          </p:cNvPr>
          <p:cNvSpPr>
            <a:spLocks noGrp="1"/>
          </p:cNvSpPr>
          <p:nvPr>
            <p:ph type="sldNum" sz="quarter" idx="12"/>
          </p:nvPr>
        </p:nvSpPr>
        <p:spPr/>
        <p:txBody>
          <a:bodyPr/>
          <a:lstStyle/>
          <a:p>
            <a:fld id="{347739CC-E391-415D-A806-2ABEDB477D02}" type="slidenum">
              <a:rPr lang="en-US" smtClean="0"/>
              <a:t>‹#›</a:t>
            </a:fld>
            <a:endParaRPr lang="en-US"/>
          </a:p>
        </p:txBody>
      </p:sp>
    </p:spTree>
    <p:extLst>
      <p:ext uri="{BB962C8B-B14F-4D97-AF65-F5344CB8AC3E}">
        <p14:creationId xmlns:p14="http://schemas.microsoft.com/office/powerpoint/2010/main" val="139456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74FD79-BB6F-4A1F-873A-4704228FAE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833016-9E0C-4384-A8D1-197809E0AE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F7D35-34F0-442B-B744-8A24A4FB1674}"/>
              </a:ext>
            </a:extLst>
          </p:cNvPr>
          <p:cNvSpPr>
            <a:spLocks noGrp="1"/>
          </p:cNvSpPr>
          <p:nvPr>
            <p:ph type="dt" sz="half" idx="10"/>
          </p:nvPr>
        </p:nvSpPr>
        <p:spPr/>
        <p:txBody>
          <a:bodyPr/>
          <a:lstStyle/>
          <a:p>
            <a:fld id="{1E0DD580-91AD-4A82-A202-DBA59DB71602}" type="datetimeFigureOut">
              <a:rPr lang="en-US" smtClean="0"/>
              <a:t>12/3/2020</a:t>
            </a:fld>
            <a:endParaRPr lang="en-US"/>
          </a:p>
        </p:txBody>
      </p:sp>
      <p:sp>
        <p:nvSpPr>
          <p:cNvPr id="5" name="Footer Placeholder 4">
            <a:extLst>
              <a:ext uri="{FF2B5EF4-FFF2-40B4-BE49-F238E27FC236}">
                <a16:creationId xmlns:a16="http://schemas.microsoft.com/office/drawing/2014/main" id="{A6DDE6C5-44F0-4C41-9846-71E954BEA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365E3-6DAC-47F3-987C-02E66BAC4D51}"/>
              </a:ext>
            </a:extLst>
          </p:cNvPr>
          <p:cNvSpPr>
            <a:spLocks noGrp="1"/>
          </p:cNvSpPr>
          <p:nvPr>
            <p:ph type="sldNum" sz="quarter" idx="12"/>
          </p:nvPr>
        </p:nvSpPr>
        <p:spPr/>
        <p:txBody>
          <a:bodyPr/>
          <a:lstStyle/>
          <a:p>
            <a:fld id="{347739CC-E391-415D-A806-2ABEDB477D02}" type="slidenum">
              <a:rPr lang="en-US" smtClean="0"/>
              <a:t>‹#›</a:t>
            </a:fld>
            <a:endParaRPr lang="en-US"/>
          </a:p>
        </p:txBody>
      </p:sp>
    </p:spTree>
    <p:extLst>
      <p:ext uri="{BB962C8B-B14F-4D97-AF65-F5344CB8AC3E}">
        <p14:creationId xmlns:p14="http://schemas.microsoft.com/office/powerpoint/2010/main" val="193481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3C56-B77C-4B29-A886-BA7C6FA05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7EE584-2C05-4712-8478-821D1BAB22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5487F-2B2B-457B-84CE-A27026FDC6EB}"/>
              </a:ext>
            </a:extLst>
          </p:cNvPr>
          <p:cNvSpPr>
            <a:spLocks noGrp="1"/>
          </p:cNvSpPr>
          <p:nvPr>
            <p:ph type="dt" sz="half" idx="10"/>
          </p:nvPr>
        </p:nvSpPr>
        <p:spPr/>
        <p:txBody>
          <a:bodyPr/>
          <a:lstStyle/>
          <a:p>
            <a:fld id="{1E0DD580-91AD-4A82-A202-DBA59DB71602}" type="datetimeFigureOut">
              <a:rPr lang="en-US" smtClean="0"/>
              <a:t>12/3/2020</a:t>
            </a:fld>
            <a:endParaRPr lang="en-US"/>
          </a:p>
        </p:txBody>
      </p:sp>
      <p:sp>
        <p:nvSpPr>
          <p:cNvPr id="5" name="Footer Placeholder 4">
            <a:extLst>
              <a:ext uri="{FF2B5EF4-FFF2-40B4-BE49-F238E27FC236}">
                <a16:creationId xmlns:a16="http://schemas.microsoft.com/office/drawing/2014/main" id="{0539A2B9-CE6B-49D7-8661-16595777F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31C50C-8B56-4CC2-BC4D-67CA39AA481B}"/>
              </a:ext>
            </a:extLst>
          </p:cNvPr>
          <p:cNvSpPr>
            <a:spLocks noGrp="1"/>
          </p:cNvSpPr>
          <p:nvPr>
            <p:ph type="sldNum" sz="quarter" idx="12"/>
          </p:nvPr>
        </p:nvSpPr>
        <p:spPr/>
        <p:txBody>
          <a:bodyPr/>
          <a:lstStyle/>
          <a:p>
            <a:fld id="{347739CC-E391-415D-A806-2ABEDB477D02}" type="slidenum">
              <a:rPr lang="en-US" smtClean="0"/>
              <a:t>‹#›</a:t>
            </a:fld>
            <a:endParaRPr lang="en-US"/>
          </a:p>
        </p:txBody>
      </p:sp>
    </p:spTree>
    <p:extLst>
      <p:ext uri="{BB962C8B-B14F-4D97-AF65-F5344CB8AC3E}">
        <p14:creationId xmlns:p14="http://schemas.microsoft.com/office/powerpoint/2010/main" val="318366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02F4-F147-4894-BC11-89746BD746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FAD592-BA7A-4495-BEFA-E2D5263B8E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5BB2B1-CF10-4EA8-92C9-5AE128D87DAF}"/>
              </a:ext>
            </a:extLst>
          </p:cNvPr>
          <p:cNvSpPr>
            <a:spLocks noGrp="1"/>
          </p:cNvSpPr>
          <p:nvPr>
            <p:ph type="dt" sz="half" idx="10"/>
          </p:nvPr>
        </p:nvSpPr>
        <p:spPr/>
        <p:txBody>
          <a:bodyPr/>
          <a:lstStyle/>
          <a:p>
            <a:fld id="{1E0DD580-91AD-4A82-A202-DBA59DB71602}" type="datetimeFigureOut">
              <a:rPr lang="en-US" smtClean="0"/>
              <a:t>12/3/2020</a:t>
            </a:fld>
            <a:endParaRPr lang="en-US"/>
          </a:p>
        </p:txBody>
      </p:sp>
      <p:sp>
        <p:nvSpPr>
          <p:cNvPr id="5" name="Footer Placeholder 4">
            <a:extLst>
              <a:ext uri="{FF2B5EF4-FFF2-40B4-BE49-F238E27FC236}">
                <a16:creationId xmlns:a16="http://schemas.microsoft.com/office/drawing/2014/main" id="{17A38087-E5B4-4209-B0BC-B5F149AE4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78ADF-CFFF-4809-A9DC-8D5152447D90}"/>
              </a:ext>
            </a:extLst>
          </p:cNvPr>
          <p:cNvSpPr>
            <a:spLocks noGrp="1"/>
          </p:cNvSpPr>
          <p:nvPr>
            <p:ph type="sldNum" sz="quarter" idx="12"/>
          </p:nvPr>
        </p:nvSpPr>
        <p:spPr/>
        <p:txBody>
          <a:bodyPr/>
          <a:lstStyle/>
          <a:p>
            <a:fld id="{347739CC-E391-415D-A806-2ABEDB477D02}" type="slidenum">
              <a:rPr lang="en-US" smtClean="0"/>
              <a:t>‹#›</a:t>
            </a:fld>
            <a:endParaRPr lang="en-US"/>
          </a:p>
        </p:txBody>
      </p:sp>
    </p:spTree>
    <p:extLst>
      <p:ext uri="{BB962C8B-B14F-4D97-AF65-F5344CB8AC3E}">
        <p14:creationId xmlns:p14="http://schemas.microsoft.com/office/powerpoint/2010/main" val="290645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0337-6B10-4A96-A646-4C76ADAD73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DBF5FE-03E7-4A8F-9979-73D92135AE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FC7934-7612-483F-8070-7D33DA0A3B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30D073-A7BE-453C-A1F5-E9B3FE8EAB5F}"/>
              </a:ext>
            </a:extLst>
          </p:cNvPr>
          <p:cNvSpPr>
            <a:spLocks noGrp="1"/>
          </p:cNvSpPr>
          <p:nvPr>
            <p:ph type="dt" sz="half" idx="10"/>
          </p:nvPr>
        </p:nvSpPr>
        <p:spPr/>
        <p:txBody>
          <a:bodyPr/>
          <a:lstStyle/>
          <a:p>
            <a:fld id="{1E0DD580-91AD-4A82-A202-DBA59DB71602}" type="datetimeFigureOut">
              <a:rPr lang="en-US" smtClean="0"/>
              <a:t>12/3/2020</a:t>
            </a:fld>
            <a:endParaRPr lang="en-US"/>
          </a:p>
        </p:txBody>
      </p:sp>
      <p:sp>
        <p:nvSpPr>
          <p:cNvPr id="6" name="Footer Placeholder 5">
            <a:extLst>
              <a:ext uri="{FF2B5EF4-FFF2-40B4-BE49-F238E27FC236}">
                <a16:creationId xmlns:a16="http://schemas.microsoft.com/office/drawing/2014/main" id="{DFF14883-8822-47D5-87E1-C7321E7662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10BC19-484D-4316-BCB5-705AA526A77D}"/>
              </a:ext>
            </a:extLst>
          </p:cNvPr>
          <p:cNvSpPr>
            <a:spLocks noGrp="1"/>
          </p:cNvSpPr>
          <p:nvPr>
            <p:ph type="sldNum" sz="quarter" idx="12"/>
          </p:nvPr>
        </p:nvSpPr>
        <p:spPr/>
        <p:txBody>
          <a:bodyPr/>
          <a:lstStyle/>
          <a:p>
            <a:fld id="{347739CC-E391-415D-A806-2ABEDB477D02}" type="slidenum">
              <a:rPr lang="en-US" smtClean="0"/>
              <a:t>‹#›</a:t>
            </a:fld>
            <a:endParaRPr lang="en-US"/>
          </a:p>
        </p:txBody>
      </p:sp>
    </p:spTree>
    <p:extLst>
      <p:ext uri="{BB962C8B-B14F-4D97-AF65-F5344CB8AC3E}">
        <p14:creationId xmlns:p14="http://schemas.microsoft.com/office/powerpoint/2010/main" val="216802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D598-39E0-4068-BA9A-D6CAE587FB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272520-5315-4DCD-A066-D5975994B0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F2EA48-4FCC-4200-9DD9-C7B6E6FB42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681045-810D-460F-80D2-3727B8DF3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81812E-2902-4C2D-9D58-9E47DA466B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02B8F3-B874-4CDE-909E-9E1DE7293162}"/>
              </a:ext>
            </a:extLst>
          </p:cNvPr>
          <p:cNvSpPr>
            <a:spLocks noGrp="1"/>
          </p:cNvSpPr>
          <p:nvPr>
            <p:ph type="dt" sz="half" idx="10"/>
          </p:nvPr>
        </p:nvSpPr>
        <p:spPr/>
        <p:txBody>
          <a:bodyPr/>
          <a:lstStyle/>
          <a:p>
            <a:fld id="{1E0DD580-91AD-4A82-A202-DBA59DB71602}" type="datetimeFigureOut">
              <a:rPr lang="en-US" smtClean="0"/>
              <a:t>12/3/2020</a:t>
            </a:fld>
            <a:endParaRPr lang="en-US"/>
          </a:p>
        </p:txBody>
      </p:sp>
      <p:sp>
        <p:nvSpPr>
          <p:cNvPr id="8" name="Footer Placeholder 7">
            <a:extLst>
              <a:ext uri="{FF2B5EF4-FFF2-40B4-BE49-F238E27FC236}">
                <a16:creationId xmlns:a16="http://schemas.microsoft.com/office/drawing/2014/main" id="{0FA2412B-4EE0-400C-B108-2FCABA97DF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7CC91A-EC57-4B61-8F3A-5A5763D76AB0}"/>
              </a:ext>
            </a:extLst>
          </p:cNvPr>
          <p:cNvSpPr>
            <a:spLocks noGrp="1"/>
          </p:cNvSpPr>
          <p:nvPr>
            <p:ph type="sldNum" sz="quarter" idx="12"/>
          </p:nvPr>
        </p:nvSpPr>
        <p:spPr/>
        <p:txBody>
          <a:bodyPr/>
          <a:lstStyle/>
          <a:p>
            <a:fld id="{347739CC-E391-415D-A806-2ABEDB477D02}" type="slidenum">
              <a:rPr lang="en-US" smtClean="0"/>
              <a:t>‹#›</a:t>
            </a:fld>
            <a:endParaRPr lang="en-US"/>
          </a:p>
        </p:txBody>
      </p:sp>
    </p:spTree>
    <p:extLst>
      <p:ext uri="{BB962C8B-B14F-4D97-AF65-F5344CB8AC3E}">
        <p14:creationId xmlns:p14="http://schemas.microsoft.com/office/powerpoint/2010/main" val="3869627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1DD5-96F2-41CA-A124-972D89D6A7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342194-647C-49FC-A93E-78FABFDE294E}"/>
              </a:ext>
            </a:extLst>
          </p:cNvPr>
          <p:cNvSpPr>
            <a:spLocks noGrp="1"/>
          </p:cNvSpPr>
          <p:nvPr>
            <p:ph type="dt" sz="half" idx="10"/>
          </p:nvPr>
        </p:nvSpPr>
        <p:spPr/>
        <p:txBody>
          <a:bodyPr/>
          <a:lstStyle/>
          <a:p>
            <a:fld id="{1E0DD580-91AD-4A82-A202-DBA59DB71602}" type="datetimeFigureOut">
              <a:rPr lang="en-US" smtClean="0"/>
              <a:t>12/3/2020</a:t>
            </a:fld>
            <a:endParaRPr lang="en-US"/>
          </a:p>
        </p:txBody>
      </p:sp>
      <p:sp>
        <p:nvSpPr>
          <p:cNvPr id="4" name="Footer Placeholder 3">
            <a:extLst>
              <a:ext uri="{FF2B5EF4-FFF2-40B4-BE49-F238E27FC236}">
                <a16:creationId xmlns:a16="http://schemas.microsoft.com/office/drawing/2014/main" id="{9BE950E4-842C-4C17-B1DB-63BA6F0282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E0E231-7CCC-4F47-9940-388EC0F1F89A}"/>
              </a:ext>
            </a:extLst>
          </p:cNvPr>
          <p:cNvSpPr>
            <a:spLocks noGrp="1"/>
          </p:cNvSpPr>
          <p:nvPr>
            <p:ph type="sldNum" sz="quarter" idx="12"/>
          </p:nvPr>
        </p:nvSpPr>
        <p:spPr/>
        <p:txBody>
          <a:bodyPr/>
          <a:lstStyle/>
          <a:p>
            <a:fld id="{347739CC-E391-415D-A806-2ABEDB477D02}" type="slidenum">
              <a:rPr lang="en-US" smtClean="0"/>
              <a:t>‹#›</a:t>
            </a:fld>
            <a:endParaRPr lang="en-US"/>
          </a:p>
        </p:txBody>
      </p:sp>
    </p:spTree>
    <p:extLst>
      <p:ext uri="{BB962C8B-B14F-4D97-AF65-F5344CB8AC3E}">
        <p14:creationId xmlns:p14="http://schemas.microsoft.com/office/powerpoint/2010/main" val="428041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F2F9E1-E2C7-44A2-909E-7D8BEFE23014}"/>
              </a:ext>
            </a:extLst>
          </p:cNvPr>
          <p:cNvSpPr>
            <a:spLocks noGrp="1"/>
          </p:cNvSpPr>
          <p:nvPr>
            <p:ph type="dt" sz="half" idx="10"/>
          </p:nvPr>
        </p:nvSpPr>
        <p:spPr/>
        <p:txBody>
          <a:bodyPr/>
          <a:lstStyle/>
          <a:p>
            <a:fld id="{1E0DD580-91AD-4A82-A202-DBA59DB71602}" type="datetimeFigureOut">
              <a:rPr lang="en-US" smtClean="0"/>
              <a:t>12/3/2020</a:t>
            </a:fld>
            <a:endParaRPr lang="en-US"/>
          </a:p>
        </p:txBody>
      </p:sp>
      <p:sp>
        <p:nvSpPr>
          <p:cNvPr id="3" name="Footer Placeholder 2">
            <a:extLst>
              <a:ext uri="{FF2B5EF4-FFF2-40B4-BE49-F238E27FC236}">
                <a16:creationId xmlns:a16="http://schemas.microsoft.com/office/drawing/2014/main" id="{AFCF3026-C12F-4C79-8D14-F6C8F6A86C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8A779C-C3BF-48A8-9907-3A08EC5F239B}"/>
              </a:ext>
            </a:extLst>
          </p:cNvPr>
          <p:cNvSpPr>
            <a:spLocks noGrp="1"/>
          </p:cNvSpPr>
          <p:nvPr>
            <p:ph type="sldNum" sz="quarter" idx="12"/>
          </p:nvPr>
        </p:nvSpPr>
        <p:spPr/>
        <p:txBody>
          <a:bodyPr/>
          <a:lstStyle/>
          <a:p>
            <a:fld id="{347739CC-E391-415D-A806-2ABEDB477D02}" type="slidenum">
              <a:rPr lang="en-US" smtClean="0"/>
              <a:t>‹#›</a:t>
            </a:fld>
            <a:endParaRPr lang="en-US"/>
          </a:p>
        </p:txBody>
      </p:sp>
    </p:spTree>
    <p:extLst>
      <p:ext uri="{BB962C8B-B14F-4D97-AF65-F5344CB8AC3E}">
        <p14:creationId xmlns:p14="http://schemas.microsoft.com/office/powerpoint/2010/main" val="12093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195F-5F73-4DE3-83EF-52AE19BF4E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E215C9-20D5-4821-9762-7BF5731824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03AB3D-29BC-480E-9C50-A6EC1AD97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269696-A459-4AFA-B35E-9BE832E3CF8B}"/>
              </a:ext>
            </a:extLst>
          </p:cNvPr>
          <p:cNvSpPr>
            <a:spLocks noGrp="1"/>
          </p:cNvSpPr>
          <p:nvPr>
            <p:ph type="dt" sz="half" idx="10"/>
          </p:nvPr>
        </p:nvSpPr>
        <p:spPr/>
        <p:txBody>
          <a:bodyPr/>
          <a:lstStyle/>
          <a:p>
            <a:fld id="{1E0DD580-91AD-4A82-A202-DBA59DB71602}" type="datetimeFigureOut">
              <a:rPr lang="en-US" smtClean="0"/>
              <a:t>12/3/2020</a:t>
            </a:fld>
            <a:endParaRPr lang="en-US"/>
          </a:p>
        </p:txBody>
      </p:sp>
      <p:sp>
        <p:nvSpPr>
          <p:cNvPr id="6" name="Footer Placeholder 5">
            <a:extLst>
              <a:ext uri="{FF2B5EF4-FFF2-40B4-BE49-F238E27FC236}">
                <a16:creationId xmlns:a16="http://schemas.microsoft.com/office/drawing/2014/main" id="{B3751C3A-CDCD-4056-AB70-29B80B8456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A8B0A-A580-451E-9343-526A9F961FB1}"/>
              </a:ext>
            </a:extLst>
          </p:cNvPr>
          <p:cNvSpPr>
            <a:spLocks noGrp="1"/>
          </p:cNvSpPr>
          <p:nvPr>
            <p:ph type="sldNum" sz="quarter" idx="12"/>
          </p:nvPr>
        </p:nvSpPr>
        <p:spPr/>
        <p:txBody>
          <a:bodyPr/>
          <a:lstStyle/>
          <a:p>
            <a:fld id="{347739CC-E391-415D-A806-2ABEDB477D02}" type="slidenum">
              <a:rPr lang="en-US" smtClean="0"/>
              <a:t>‹#›</a:t>
            </a:fld>
            <a:endParaRPr lang="en-US"/>
          </a:p>
        </p:txBody>
      </p:sp>
    </p:spTree>
    <p:extLst>
      <p:ext uri="{BB962C8B-B14F-4D97-AF65-F5344CB8AC3E}">
        <p14:creationId xmlns:p14="http://schemas.microsoft.com/office/powerpoint/2010/main" val="2840887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45EDC-431E-44FB-836A-2986203139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1ABDCF-26FA-4CC6-B65C-11662A25CC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2F0038-D656-4F12-AA31-2D98ADCF3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5A8431-4F75-4852-A1F8-8E4AC7437333}"/>
              </a:ext>
            </a:extLst>
          </p:cNvPr>
          <p:cNvSpPr>
            <a:spLocks noGrp="1"/>
          </p:cNvSpPr>
          <p:nvPr>
            <p:ph type="dt" sz="half" idx="10"/>
          </p:nvPr>
        </p:nvSpPr>
        <p:spPr/>
        <p:txBody>
          <a:bodyPr/>
          <a:lstStyle/>
          <a:p>
            <a:fld id="{1E0DD580-91AD-4A82-A202-DBA59DB71602}" type="datetimeFigureOut">
              <a:rPr lang="en-US" smtClean="0"/>
              <a:t>12/3/2020</a:t>
            </a:fld>
            <a:endParaRPr lang="en-US"/>
          </a:p>
        </p:txBody>
      </p:sp>
      <p:sp>
        <p:nvSpPr>
          <p:cNvPr id="6" name="Footer Placeholder 5">
            <a:extLst>
              <a:ext uri="{FF2B5EF4-FFF2-40B4-BE49-F238E27FC236}">
                <a16:creationId xmlns:a16="http://schemas.microsoft.com/office/drawing/2014/main" id="{7718813F-2DF8-4C8D-AAE5-1A266D3247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7976EF-C077-4756-BFB3-1C2E1B74A66F}"/>
              </a:ext>
            </a:extLst>
          </p:cNvPr>
          <p:cNvSpPr>
            <a:spLocks noGrp="1"/>
          </p:cNvSpPr>
          <p:nvPr>
            <p:ph type="sldNum" sz="quarter" idx="12"/>
          </p:nvPr>
        </p:nvSpPr>
        <p:spPr/>
        <p:txBody>
          <a:bodyPr/>
          <a:lstStyle/>
          <a:p>
            <a:fld id="{347739CC-E391-415D-A806-2ABEDB477D02}" type="slidenum">
              <a:rPr lang="en-US" smtClean="0"/>
              <a:t>‹#›</a:t>
            </a:fld>
            <a:endParaRPr lang="en-US"/>
          </a:p>
        </p:txBody>
      </p:sp>
    </p:spTree>
    <p:extLst>
      <p:ext uri="{BB962C8B-B14F-4D97-AF65-F5344CB8AC3E}">
        <p14:creationId xmlns:p14="http://schemas.microsoft.com/office/powerpoint/2010/main" val="978272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63DD72-1D4C-4B25-B48D-7E6CFC00C9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4815F6-30FB-4C35-8616-74C2B10DED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14A3B-BB06-465C-85C9-A909DAAC26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DD580-91AD-4A82-A202-DBA59DB71602}" type="datetimeFigureOut">
              <a:rPr lang="en-US" smtClean="0"/>
              <a:t>12/3/2020</a:t>
            </a:fld>
            <a:endParaRPr lang="en-US"/>
          </a:p>
        </p:txBody>
      </p:sp>
      <p:sp>
        <p:nvSpPr>
          <p:cNvPr id="5" name="Footer Placeholder 4">
            <a:extLst>
              <a:ext uri="{FF2B5EF4-FFF2-40B4-BE49-F238E27FC236}">
                <a16:creationId xmlns:a16="http://schemas.microsoft.com/office/drawing/2014/main" id="{C0283022-8B04-43A8-BF6F-12E07CF9B1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89D71D-DE65-4BE6-95EE-232A3D0EFB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739CC-E391-415D-A806-2ABEDB477D02}" type="slidenum">
              <a:rPr lang="en-US" smtClean="0"/>
              <a:t>‹#›</a:t>
            </a:fld>
            <a:endParaRPr lang="en-US"/>
          </a:p>
        </p:txBody>
      </p:sp>
    </p:spTree>
    <p:extLst>
      <p:ext uri="{BB962C8B-B14F-4D97-AF65-F5344CB8AC3E}">
        <p14:creationId xmlns:p14="http://schemas.microsoft.com/office/powerpoint/2010/main" val="1295946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7.png"/><Relationship Id="rId4" Type="http://schemas.openxmlformats.org/officeDocument/2006/relationships/image" Target="../media/image27.sv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45.png"/><Relationship Id="rId4" Type="http://schemas.openxmlformats.org/officeDocument/2006/relationships/image" Target="../media/image27.svg"/><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47.jpeg"/></Relationships>
</file>

<file path=ppt/slides/_rels/slide2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48.jpg"/></Relationships>
</file>

<file path=ppt/slides/_rels/slide2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49.png"/></Relationships>
</file>

<file path=ppt/slides/_rels/slide2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50.png"/></Relationships>
</file>

<file path=ppt/slides/_rels/slide2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51.png"/></Relationships>
</file>

<file path=ppt/slides/_rels/slide3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52.png"/></Relationships>
</file>

<file path=ppt/slides/_rels/slide3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0A3D-1BF8-4682-A51F-A88EA0482119}"/>
              </a:ext>
            </a:extLst>
          </p:cNvPr>
          <p:cNvSpPr>
            <a:spLocks noGrp="1"/>
          </p:cNvSpPr>
          <p:nvPr>
            <p:ph type="ctrTitle"/>
          </p:nvPr>
        </p:nvSpPr>
        <p:spPr>
          <a:xfrm>
            <a:off x="1023962" y="2422638"/>
            <a:ext cx="10285379" cy="1326321"/>
          </a:xfrm>
        </p:spPr>
        <p:txBody>
          <a:bodyPr>
            <a:normAutofit fontScale="90000"/>
          </a:bodyPr>
          <a:lstStyle/>
          <a:p>
            <a:r>
              <a:rPr lang="en-US" dirty="0"/>
              <a:t>Strategic Planning, Major Initiatives </a:t>
            </a:r>
            <a:r>
              <a:rPr lang="en-US" sz="4400" dirty="0"/>
              <a:t>Division of Collections &amp; Digital Services</a:t>
            </a:r>
            <a:br>
              <a:rPr lang="en-US" dirty="0"/>
            </a:br>
            <a:r>
              <a:rPr lang="en-US" sz="4400" dirty="0"/>
              <a:t>2020-2023</a:t>
            </a:r>
          </a:p>
        </p:txBody>
      </p:sp>
      <p:sp>
        <p:nvSpPr>
          <p:cNvPr id="3" name="Subtitle 2">
            <a:extLst>
              <a:ext uri="{FF2B5EF4-FFF2-40B4-BE49-F238E27FC236}">
                <a16:creationId xmlns:a16="http://schemas.microsoft.com/office/drawing/2014/main" id="{09A6C744-94A9-4C32-8284-3E4791396E67}"/>
              </a:ext>
            </a:extLst>
          </p:cNvPr>
          <p:cNvSpPr>
            <a:spLocks noGrp="1"/>
          </p:cNvSpPr>
          <p:nvPr>
            <p:ph type="subTitle" idx="1"/>
          </p:nvPr>
        </p:nvSpPr>
        <p:spPr>
          <a:xfrm>
            <a:off x="1524000" y="3727821"/>
            <a:ext cx="9144000" cy="1655762"/>
          </a:xfrm>
        </p:spPr>
        <p:txBody>
          <a:bodyPr>
            <a:normAutofit/>
          </a:bodyPr>
          <a:lstStyle/>
          <a:p>
            <a:r>
              <a:rPr lang="en-US" sz="1800" dirty="0"/>
              <a:t>Ray Uzwyshyn, Director Collections and Digital Services</a:t>
            </a:r>
          </a:p>
          <a:p>
            <a:r>
              <a:rPr lang="en-US" sz="1800" dirty="0"/>
              <a:t>Misty Hopper, Head of Cataloging &amp; Metadata Services</a:t>
            </a:r>
          </a:p>
          <a:p>
            <a:r>
              <a:rPr lang="en-US" sz="1800" dirty="0"/>
              <a:t>Todd Peters, Head of Digital &amp; Web Services</a:t>
            </a:r>
          </a:p>
          <a:p>
            <a:r>
              <a:rPr lang="en-US" sz="1800" dirty="0"/>
              <a:t>Ginger Williams, Head of Acquisitions</a:t>
            </a:r>
          </a:p>
        </p:txBody>
      </p:sp>
      <p:pic>
        <p:nvPicPr>
          <p:cNvPr id="4" name="Picture 3">
            <a:extLst>
              <a:ext uri="{FF2B5EF4-FFF2-40B4-BE49-F238E27FC236}">
                <a16:creationId xmlns:a16="http://schemas.microsoft.com/office/drawing/2014/main" id="{F06C779F-08A7-4FC5-AB75-764B243D1178}"/>
              </a:ext>
            </a:extLst>
          </p:cNvPr>
          <p:cNvPicPr>
            <a:picLocks noChangeAspect="1"/>
          </p:cNvPicPr>
          <p:nvPr/>
        </p:nvPicPr>
        <p:blipFill>
          <a:blip r:embed="rId3"/>
          <a:stretch>
            <a:fillRect/>
          </a:stretch>
        </p:blipFill>
        <p:spPr>
          <a:xfrm>
            <a:off x="5150498" y="5349876"/>
            <a:ext cx="2360645" cy="1309420"/>
          </a:xfrm>
          <a:prstGeom prst="rect">
            <a:avLst/>
          </a:prstGeom>
        </p:spPr>
      </p:pic>
      <p:grpSp>
        <p:nvGrpSpPr>
          <p:cNvPr id="7" name="Group 6">
            <a:extLst>
              <a:ext uri="{FF2B5EF4-FFF2-40B4-BE49-F238E27FC236}">
                <a16:creationId xmlns:a16="http://schemas.microsoft.com/office/drawing/2014/main" id="{A959797F-92AC-4E4F-AC80-09141D23CB10}"/>
              </a:ext>
            </a:extLst>
          </p:cNvPr>
          <p:cNvGrpSpPr/>
          <p:nvPr/>
        </p:nvGrpSpPr>
        <p:grpSpPr>
          <a:xfrm>
            <a:off x="1023962" y="3602038"/>
            <a:ext cx="1979073" cy="1178921"/>
            <a:chOff x="9798699" y="4862685"/>
            <a:chExt cx="2188107" cy="1539722"/>
          </a:xfrm>
        </p:grpSpPr>
        <p:pic>
          <p:nvPicPr>
            <p:cNvPr id="8" name="Graphic 7" descr="Flip calendar">
              <a:extLst>
                <a:ext uri="{FF2B5EF4-FFF2-40B4-BE49-F238E27FC236}">
                  <a16:creationId xmlns:a16="http://schemas.microsoft.com/office/drawing/2014/main" id="{14735BB8-151A-4456-8832-0607C611B3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98699" y="4862685"/>
              <a:ext cx="2188107" cy="1539722"/>
            </a:xfrm>
            <a:prstGeom prst="rect">
              <a:avLst/>
            </a:prstGeom>
          </p:spPr>
        </p:pic>
        <p:sp>
          <p:nvSpPr>
            <p:cNvPr id="9" name="TextBox 8">
              <a:extLst>
                <a:ext uri="{FF2B5EF4-FFF2-40B4-BE49-F238E27FC236}">
                  <a16:creationId xmlns:a16="http://schemas.microsoft.com/office/drawing/2014/main" id="{6E430591-AAFE-4180-93D9-F3CB9FD27CD1}"/>
                </a:ext>
              </a:extLst>
            </p:cNvPr>
            <p:cNvSpPr txBox="1"/>
            <p:nvPr/>
          </p:nvSpPr>
          <p:spPr>
            <a:xfrm>
              <a:off x="10152235" y="5550477"/>
              <a:ext cx="1481034" cy="289306"/>
            </a:xfrm>
            <a:prstGeom prst="rect">
              <a:avLst/>
            </a:prstGeom>
            <a:noFill/>
            <a:ln>
              <a:solidFill>
                <a:schemeClr val="tx1"/>
              </a:solidFill>
            </a:ln>
          </p:spPr>
          <p:txBody>
            <a:bodyPr wrap="square" rtlCol="0">
              <a:spAutoFit/>
            </a:bodyPr>
            <a:lstStyle/>
            <a:p>
              <a:pPr algn="ctr"/>
              <a:r>
                <a:rPr lang="en-US" sz="1200" b="1" dirty="0"/>
                <a:t> 2020-2023</a:t>
              </a:r>
              <a:endParaRPr lang="en-US" sz="1200" b="1" dirty="0">
                <a:solidFill>
                  <a:srgbClr val="E5E1D9"/>
                </a:solidFill>
              </a:endParaRPr>
            </a:p>
          </p:txBody>
        </p:sp>
      </p:grpSp>
      <p:grpSp>
        <p:nvGrpSpPr>
          <p:cNvPr id="10" name="Group 9">
            <a:extLst>
              <a:ext uri="{FF2B5EF4-FFF2-40B4-BE49-F238E27FC236}">
                <a16:creationId xmlns:a16="http://schemas.microsoft.com/office/drawing/2014/main" id="{7377C4BE-4FD1-455A-8F21-F7EDD09691CC}"/>
              </a:ext>
            </a:extLst>
          </p:cNvPr>
          <p:cNvGrpSpPr/>
          <p:nvPr/>
        </p:nvGrpSpPr>
        <p:grpSpPr>
          <a:xfrm>
            <a:off x="9890475" y="3602038"/>
            <a:ext cx="777525" cy="953664"/>
            <a:chOff x="10157766" y="123304"/>
            <a:chExt cx="1872012" cy="2336610"/>
          </a:xfrm>
        </p:grpSpPr>
        <p:pic>
          <p:nvPicPr>
            <p:cNvPr id="11" name="Graphic 10" descr="Puzzle pieces">
              <a:extLst>
                <a:ext uri="{FF2B5EF4-FFF2-40B4-BE49-F238E27FC236}">
                  <a16:creationId xmlns:a16="http://schemas.microsoft.com/office/drawing/2014/main" id="{26EE247F-B6D6-45C9-AF02-8F3C66851BF4}"/>
                </a:ext>
              </a:extLst>
            </p:cNvPr>
            <p:cNvPicPr>
              <a:picLocks noChangeAspect="1"/>
            </p:cNvPicPr>
            <p:nvPr/>
          </p:nvPicPr>
          <p:blipFill>
            <a:blip r:embed="rId6" cstate="hqprint">
              <a:alphaModFix amt="7000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57766" y="123304"/>
              <a:ext cx="1872012" cy="1872012"/>
            </a:xfrm>
            <a:prstGeom prst="rect">
              <a:avLst/>
            </a:prstGeom>
          </p:spPr>
        </p:pic>
        <p:sp>
          <p:nvSpPr>
            <p:cNvPr id="12" name="TextBox 11">
              <a:extLst>
                <a:ext uri="{FF2B5EF4-FFF2-40B4-BE49-F238E27FC236}">
                  <a16:creationId xmlns:a16="http://schemas.microsoft.com/office/drawing/2014/main" id="{38E2A3D7-5D5D-4B39-BDCE-603AFE2354A7}"/>
                </a:ext>
              </a:extLst>
            </p:cNvPr>
            <p:cNvSpPr txBox="1"/>
            <p:nvPr/>
          </p:nvSpPr>
          <p:spPr>
            <a:xfrm>
              <a:off x="10329155" y="1813583"/>
              <a:ext cx="1650858" cy="646331"/>
            </a:xfrm>
            <a:prstGeom prst="rect">
              <a:avLst/>
            </a:prstGeom>
            <a:solidFill>
              <a:schemeClr val="bg1">
                <a:alpha val="0"/>
              </a:schemeClr>
            </a:solidFill>
          </p:spPr>
          <p:txBody>
            <a:bodyPr wrap="square" rtlCol="0">
              <a:spAutoFit/>
            </a:bodyPr>
            <a:lstStyle/>
            <a:p>
              <a:r>
                <a:rPr lang="en-US" b="1" dirty="0">
                  <a:solidFill>
                    <a:srgbClr val="E5E1D9"/>
                  </a:solidFill>
                </a:rPr>
                <a:t>Collections &amp; Digital Content</a:t>
              </a:r>
            </a:p>
          </p:txBody>
        </p:sp>
      </p:grpSp>
      <p:pic>
        <p:nvPicPr>
          <p:cNvPr id="14" name="Graphic 13" descr="Users">
            <a:extLst>
              <a:ext uri="{FF2B5EF4-FFF2-40B4-BE49-F238E27FC236}">
                <a16:creationId xmlns:a16="http://schemas.microsoft.com/office/drawing/2014/main" id="{D1A23180-DE12-458A-8BB4-AC2DBAF739D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12256" y="5230559"/>
            <a:ext cx="1358927" cy="1118681"/>
          </a:xfrm>
          <a:prstGeom prst="rect">
            <a:avLst/>
          </a:prstGeom>
        </p:spPr>
      </p:pic>
    </p:spTree>
    <p:extLst>
      <p:ext uri="{BB962C8B-B14F-4D97-AF65-F5344CB8AC3E}">
        <p14:creationId xmlns:p14="http://schemas.microsoft.com/office/powerpoint/2010/main" val="280210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569039" y="532262"/>
            <a:ext cx="7236274" cy="5328788"/>
          </a:xfrm>
        </p:spPr>
        <p:txBody>
          <a:bodyPr>
            <a:normAutofit lnSpcReduction="10000"/>
          </a:bodyPr>
          <a:lstStyle/>
          <a:p>
            <a:pPr marL="0" indent="0">
              <a:buNone/>
            </a:pPr>
            <a:r>
              <a:rPr lang="en-US" b="1" dirty="0"/>
              <a:t>Strategic Initiative: Review general collection for weeding/transfer to ARC</a:t>
            </a:r>
          </a:p>
          <a:p>
            <a:r>
              <a:rPr lang="en-US" dirty="0"/>
              <a:t>Revise weeding process for general collection</a:t>
            </a:r>
          </a:p>
          <a:p>
            <a:r>
              <a:rPr lang="en-US" dirty="0"/>
              <a:t>Update to a weed/transfer process </a:t>
            </a:r>
          </a:p>
          <a:p>
            <a:r>
              <a:rPr lang="en-US" dirty="0"/>
              <a:t>Goal is to review portions of the collection annually and designate items for weeding or transfer to ARC to maintain attractive spaces</a:t>
            </a:r>
          </a:p>
          <a:p>
            <a:r>
              <a:rPr lang="en-US" dirty="0"/>
              <a:t>Draft procedures and implement on small scale in FY21, revise as needed, implement as routine activity in FY22.</a:t>
            </a:r>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059611"/>
            <a:chOff x="10157766" y="123304"/>
            <a:chExt cx="1872012" cy="2059611"/>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29155" y="1813583"/>
              <a:ext cx="1650858" cy="369332"/>
            </a:xfrm>
            <a:prstGeom prst="rect">
              <a:avLst/>
            </a:prstGeom>
            <a:solidFill>
              <a:schemeClr val="bg1">
                <a:alpha val="0"/>
              </a:schemeClr>
            </a:solidFill>
          </p:spPr>
          <p:txBody>
            <a:bodyPr wrap="square" rtlCol="0">
              <a:spAutoFit/>
            </a:bodyPr>
            <a:lstStyle/>
            <a:p>
              <a:r>
                <a:rPr lang="en-US" b="1" dirty="0">
                  <a:solidFill>
                    <a:srgbClr val="E5E1D9"/>
                  </a:solidFill>
                </a:rPr>
                <a:t>Library Spaces</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7" y="3016500"/>
            <a:ext cx="1893214" cy="1473574"/>
            <a:chOff x="10418630" y="20919"/>
            <a:chExt cx="1558510" cy="1473574"/>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506711" cy="369332"/>
            </a:xfrm>
            <a:prstGeom prst="rect">
              <a:avLst/>
            </a:prstGeom>
            <a:noFill/>
          </p:spPr>
          <p:txBody>
            <a:bodyPr wrap="square" rtlCol="0">
              <a:spAutoFit/>
            </a:bodyPr>
            <a:lstStyle/>
            <a:p>
              <a:pPr algn="ctr"/>
              <a:r>
                <a:rPr lang="en-US" b="1" dirty="0">
                  <a:solidFill>
                    <a:srgbClr val="E5E1D9"/>
                  </a:solidFill>
                </a:rPr>
                <a:t>Acquisitions</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FY2021-22</a:t>
              </a:r>
            </a:p>
          </p:txBody>
        </p:sp>
      </p:grpSp>
      <p:pic>
        <p:nvPicPr>
          <p:cNvPr id="4" name="Picture 3" descr="A picture containing text&#10;&#10;Description automatically generated">
            <a:extLst>
              <a:ext uri="{FF2B5EF4-FFF2-40B4-BE49-F238E27FC236}">
                <a16:creationId xmlns:a16="http://schemas.microsoft.com/office/drawing/2014/main" id="{528E0876-9C40-49E2-8362-34432729DD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99478" y="6029796"/>
            <a:ext cx="5400898" cy="629056"/>
          </a:xfrm>
          <a:prstGeom prst="rect">
            <a:avLst/>
          </a:prstGeom>
        </p:spPr>
      </p:pic>
    </p:spTree>
    <p:extLst>
      <p:ext uri="{BB962C8B-B14F-4D97-AF65-F5344CB8AC3E}">
        <p14:creationId xmlns:p14="http://schemas.microsoft.com/office/powerpoint/2010/main" val="902648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569039" y="532262"/>
            <a:ext cx="7236274" cy="5328788"/>
          </a:xfrm>
        </p:spPr>
        <p:txBody>
          <a:bodyPr>
            <a:normAutofit/>
          </a:bodyPr>
          <a:lstStyle/>
          <a:p>
            <a:pPr marL="0" indent="0">
              <a:buNone/>
            </a:pPr>
            <a:r>
              <a:rPr lang="en-US" b="1" dirty="0"/>
              <a:t>Strategic Initiative: Work with Texas Library Coalition United for Action (TLCUA)</a:t>
            </a:r>
          </a:p>
          <a:p>
            <a:r>
              <a:rPr lang="en-US" dirty="0"/>
              <a:t>Negotiate for improved access to scholarship, greater control over faculty content, and sustainable pricing models.</a:t>
            </a:r>
          </a:p>
          <a:p>
            <a:r>
              <a:rPr lang="en-US" dirty="0"/>
              <a:t>FY2021: Focus on Elsevier Science Direct negotiation.</a:t>
            </a:r>
          </a:p>
          <a:p>
            <a:r>
              <a:rPr lang="en-US" dirty="0"/>
              <a:t>Future years depend on Steering Committee priorities.</a:t>
            </a:r>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613609"/>
            <a:chOff x="10157766" y="123304"/>
            <a:chExt cx="1872012" cy="2613609"/>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29155" y="1813583"/>
              <a:ext cx="1650858" cy="923330"/>
            </a:xfrm>
            <a:prstGeom prst="rect">
              <a:avLst/>
            </a:prstGeom>
            <a:solidFill>
              <a:schemeClr val="bg1">
                <a:alpha val="0"/>
              </a:schemeClr>
            </a:solidFill>
          </p:spPr>
          <p:txBody>
            <a:bodyPr wrap="square" rtlCol="0">
              <a:spAutoFit/>
            </a:bodyPr>
            <a:lstStyle/>
            <a:p>
              <a:r>
                <a:rPr lang="en-US" b="1" dirty="0">
                  <a:solidFill>
                    <a:srgbClr val="E5E1D9"/>
                  </a:solidFill>
                </a:rPr>
                <a:t>Partnerships, Outreach &amp; Engagement</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7" y="3016500"/>
            <a:ext cx="1893214" cy="1473574"/>
            <a:chOff x="10418630" y="20919"/>
            <a:chExt cx="1558510" cy="1473574"/>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506711" cy="369332"/>
            </a:xfrm>
            <a:prstGeom prst="rect">
              <a:avLst/>
            </a:prstGeom>
            <a:noFill/>
          </p:spPr>
          <p:txBody>
            <a:bodyPr wrap="square" rtlCol="0">
              <a:spAutoFit/>
            </a:bodyPr>
            <a:lstStyle/>
            <a:p>
              <a:pPr algn="ctr"/>
              <a:r>
                <a:rPr lang="en-US" b="1" dirty="0">
                  <a:solidFill>
                    <a:srgbClr val="E5E1D9"/>
                  </a:solidFill>
                </a:rPr>
                <a:t>Acquisitions</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2020-23</a:t>
              </a:r>
            </a:p>
          </p:txBody>
        </p:sp>
      </p:grpSp>
      <p:pic>
        <p:nvPicPr>
          <p:cNvPr id="4" name="Picture 3" descr="Logo&#10;&#10;Description automatically generated">
            <a:extLst>
              <a:ext uri="{FF2B5EF4-FFF2-40B4-BE49-F238E27FC236}">
                <a16:creationId xmlns:a16="http://schemas.microsoft.com/office/drawing/2014/main" id="{C6E14177-8764-4C42-9F56-BFB61802C5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17998" y="5485216"/>
            <a:ext cx="1024130" cy="1027178"/>
          </a:xfrm>
          <a:prstGeom prst="rect">
            <a:avLst/>
          </a:prstGeom>
        </p:spPr>
      </p:pic>
    </p:spTree>
    <p:extLst>
      <p:ext uri="{BB962C8B-B14F-4D97-AF65-F5344CB8AC3E}">
        <p14:creationId xmlns:p14="http://schemas.microsoft.com/office/powerpoint/2010/main" val="677835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569039" y="532262"/>
            <a:ext cx="7236274" cy="5328788"/>
          </a:xfrm>
        </p:spPr>
        <p:txBody>
          <a:bodyPr>
            <a:normAutofit fontScale="92500" lnSpcReduction="20000"/>
          </a:bodyPr>
          <a:lstStyle/>
          <a:p>
            <a:pPr marL="0" indent="0">
              <a:buNone/>
            </a:pPr>
            <a:r>
              <a:rPr lang="en-US" b="1" dirty="0"/>
              <a:t>Strategic Initiative: Recommend a</a:t>
            </a:r>
            <a:r>
              <a:rPr lang="en-US" sz="3200" b="1" dirty="0"/>
              <a:t>lternative access to journal content </a:t>
            </a:r>
          </a:p>
          <a:p>
            <a:r>
              <a:rPr lang="en-US" sz="3200" dirty="0"/>
              <a:t>Recommend alternative access methods to implement in the event subscription access is lost. </a:t>
            </a:r>
          </a:p>
          <a:p>
            <a:r>
              <a:rPr lang="en-US" sz="3200" dirty="0"/>
              <a:t>Outline ways to assess user needs and effectiveness of strategies to ensure appropriate mix of methods going forward</a:t>
            </a:r>
          </a:p>
          <a:p>
            <a:r>
              <a:rPr lang="en-US" sz="3200" dirty="0"/>
              <a:t>Create webpage for university community outlining alternative access methods to content lost</a:t>
            </a:r>
          </a:p>
          <a:p>
            <a:r>
              <a:rPr lang="en-US" sz="3200" dirty="0"/>
              <a:t>Develop guidelines for any recommended new services/subscriptions</a:t>
            </a:r>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336610"/>
            <a:chOff x="10157766" y="123304"/>
            <a:chExt cx="1872012" cy="2336610"/>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29155" y="1813583"/>
              <a:ext cx="1650858" cy="646331"/>
            </a:xfrm>
            <a:prstGeom prst="rect">
              <a:avLst/>
            </a:prstGeom>
            <a:solidFill>
              <a:schemeClr val="bg1">
                <a:alpha val="0"/>
              </a:schemeClr>
            </a:solidFill>
          </p:spPr>
          <p:txBody>
            <a:bodyPr wrap="square" rtlCol="0">
              <a:spAutoFit/>
            </a:bodyPr>
            <a:lstStyle/>
            <a:p>
              <a:r>
                <a:rPr lang="en-US" b="1" dirty="0">
                  <a:solidFill>
                    <a:srgbClr val="E5E1D9"/>
                  </a:solidFill>
                </a:rPr>
                <a:t>Scholarship &amp; Research</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7" y="3016500"/>
            <a:ext cx="1893214" cy="2027572"/>
            <a:chOff x="10418630" y="20919"/>
            <a:chExt cx="1558510" cy="2027572"/>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506711" cy="923330"/>
            </a:xfrm>
            <a:prstGeom prst="rect">
              <a:avLst/>
            </a:prstGeom>
            <a:noFill/>
          </p:spPr>
          <p:txBody>
            <a:bodyPr wrap="square" rtlCol="0">
              <a:spAutoFit/>
            </a:bodyPr>
            <a:lstStyle/>
            <a:p>
              <a:pPr algn="ctr"/>
              <a:r>
                <a:rPr lang="en-US" b="1" dirty="0">
                  <a:solidFill>
                    <a:srgbClr val="E5E1D9"/>
                  </a:solidFill>
                </a:rPr>
                <a:t>Ginger Williams,  Paivi Rentz, Taskforce</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2020-21</a:t>
              </a:r>
            </a:p>
          </p:txBody>
        </p:sp>
      </p:grpSp>
    </p:spTree>
    <p:extLst>
      <p:ext uri="{BB962C8B-B14F-4D97-AF65-F5344CB8AC3E}">
        <p14:creationId xmlns:p14="http://schemas.microsoft.com/office/powerpoint/2010/main" val="1478744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569039" y="532262"/>
            <a:ext cx="7236274" cy="5328788"/>
          </a:xfrm>
        </p:spPr>
        <p:txBody>
          <a:bodyPr>
            <a:normAutofit/>
          </a:bodyPr>
          <a:lstStyle/>
          <a:p>
            <a:pPr marL="0" indent="0">
              <a:buNone/>
            </a:pPr>
            <a:r>
              <a:rPr lang="en-US" sz="3000" b="1" dirty="0"/>
              <a:t>Strategic Initiative: Fedora-Based Repository </a:t>
            </a:r>
          </a:p>
          <a:p>
            <a:endParaRPr lang="en-US" b="0" i="0" dirty="0">
              <a:solidFill>
                <a:srgbClr val="000000"/>
              </a:solidFill>
              <a:effectLst/>
              <a:latin typeface="Calibri" panose="020F0502020204030204" pitchFamily="34" charset="0"/>
              <a:cs typeface="Calibri" panose="020F0502020204030204" pitchFamily="34" charset="0"/>
            </a:endParaRPr>
          </a:p>
          <a:p>
            <a:r>
              <a:rPr lang="en-US" b="0" i="0" dirty="0">
                <a:solidFill>
                  <a:srgbClr val="000000"/>
                </a:solidFill>
                <a:effectLst/>
                <a:latin typeface="Calibri" panose="020F0502020204030204" pitchFamily="34" charset="0"/>
                <a:cs typeface="Calibri" panose="020F0502020204030204" pitchFamily="34" charset="0"/>
              </a:rPr>
              <a:t>Implement a new repository using </a:t>
            </a:r>
            <a:r>
              <a:rPr lang="en-US" b="0" i="0" dirty="0" err="1">
                <a:solidFill>
                  <a:srgbClr val="000000"/>
                </a:solidFill>
                <a:effectLst/>
                <a:latin typeface="Calibri" panose="020F0502020204030204" pitchFamily="34" charset="0"/>
                <a:cs typeface="Calibri" panose="020F0502020204030204" pitchFamily="34" charset="0"/>
              </a:rPr>
              <a:t>Islandora</a:t>
            </a:r>
            <a:r>
              <a:rPr lang="en-US" b="0" i="0" dirty="0">
                <a:solidFill>
                  <a:srgbClr val="000000"/>
                </a:solidFill>
                <a:effectLst/>
                <a:latin typeface="Calibri" panose="020F0502020204030204" pitchFamily="34" charset="0"/>
                <a:cs typeface="Calibri" panose="020F0502020204030204" pitchFamily="34" charset="0"/>
              </a:rPr>
              <a:t>/Fedora or </a:t>
            </a:r>
            <a:r>
              <a:rPr lang="en-US" b="0" i="0" dirty="0" err="1">
                <a:solidFill>
                  <a:srgbClr val="000000"/>
                </a:solidFill>
                <a:effectLst/>
                <a:latin typeface="Calibri" panose="020F0502020204030204" pitchFamily="34" charset="0"/>
                <a:cs typeface="Calibri" panose="020F0502020204030204" pitchFamily="34" charset="0"/>
              </a:rPr>
              <a:t>Samvera</a:t>
            </a:r>
            <a:r>
              <a:rPr lang="en-US" b="0" i="0" dirty="0">
                <a:solidFill>
                  <a:srgbClr val="000000"/>
                </a:solidFill>
                <a:effectLst/>
                <a:latin typeface="Calibri" panose="020F0502020204030204" pitchFamily="34" charset="0"/>
                <a:cs typeface="Calibri" panose="020F0502020204030204" pitchFamily="34" charset="0"/>
              </a:rPr>
              <a:t>/Fedora for non-scholarship items currently located in the Dspace-based Digital Collections Repository. </a:t>
            </a:r>
          </a:p>
          <a:p>
            <a:pPr marL="0" indent="0">
              <a:buNone/>
            </a:pPr>
            <a:r>
              <a:rPr lang="en-US" sz="3200" dirty="0"/>
              <a:t> </a:t>
            </a:r>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336610"/>
            <a:chOff x="10157766" y="123304"/>
            <a:chExt cx="1872012" cy="2336610"/>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29155" y="1813583"/>
              <a:ext cx="1650858" cy="646331"/>
            </a:xfrm>
            <a:prstGeom prst="rect">
              <a:avLst/>
            </a:prstGeom>
            <a:solidFill>
              <a:schemeClr val="bg1">
                <a:alpha val="0"/>
              </a:schemeClr>
            </a:solidFill>
          </p:spPr>
          <p:txBody>
            <a:bodyPr wrap="square" rtlCol="0">
              <a:spAutoFit/>
            </a:bodyPr>
            <a:lstStyle/>
            <a:p>
              <a:r>
                <a:rPr lang="en-US" b="1" dirty="0">
                  <a:solidFill>
                    <a:srgbClr val="E5E1D9"/>
                  </a:solidFill>
                </a:rPr>
                <a:t>Collections</a:t>
              </a:r>
              <a:r>
                <a:rPr lang="en-US" sz="1800" b="1" dirty="0"/>
                <a:t> </a:t>
              </a:r>
              <a:r>
                <a:rPr lang="en-US" b="1" dirty="0">
                  <a:solidFill>
                    <a:srgbClr val="E5E1D9"/>
                  </a:solidFill>
                </a:rPr>
                <a:t>&amp;</a:t>
              </a:r>
              <a:r>
                <a:rPr lang="en-US" sz="1800" b="1" dirty="0"/>
                <a:t> </a:t>
              </a:r>
              <a:r>
                <a:rPr lang="en-US" b="1" dirty="0">
                  <a:solidFill>
                    <a:srgbClr val="E5E1D9"/>
                  </a:solidFill>
                </a:rPr>
                <a:t>Digital</a:t>
              </a:r>
              <a:r>
                <a:rPr lang="en-US" sz="1800" b="1" dirty="0"/>
                <a:t> </a:t>
              </a:r>
              <a:r>
                <a:rPr lang="en-US" b="1" dirty="0">
                  <a:solidFill>
                    <a:srgbClr val="E5E1D9"/>
                  </a:solidFill>
                </a:rPr>
                <a:t>Content</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7" y="3016500"/>
            <a:ext cx="1893214" cy="1750573"/>
            <a:chOff x="10418630" y="20919"/>
            <a:chExt cx="1558510" cy="1750573"/>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506711" cy="646331"/>
            </a:xfrm>
            <a:prstGeom prst="rect">
              <a:avLst/>
            </a:prstGeom>
            <a:noFill/>
          </p:spPr>
          <p:txBody>
            <a:bodyPr wrap="square" rtlCol="0">
              <a:spAutoFit/>
            </a:bodyPr>
            <a:lstStyle/>
            <a:p>
              <a:pPr algn="ctr"/>
              <a:r>
                <a:rPr lang="en-US" b="1" dirty="0">
                  <a:solidFill>
                    <a:srgbClr val="E5E1D9"/>
                  </a:solidFill>
                </a:rPr>
                <a:t>Digital &amp; Web Services</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2020-21</a:t>
              </a:r>
            </a:p>
          </p:txBody>
        </p:sp>
      </p:grpSp>
      <p:pic>
        <p:nvPicPr>
          <p:cNvPr id="2050" name="Picture 2" descr="Fedora Commons Repository Developer Documentation">
            <a:extLst>
              <a:ext uri="{FF2B5EF4-FFF2-40B4-BE49-F238E27FC236}">
                <a16:creationId xmlns:a16="http://schemas.microsoft.com/office/drawing/2014/main" id="{86CE0943-ABA5-45A3-B3FF-5EF64E44F2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39651" y="5211717"/>
            <a:ext cx="363855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A46A23FD-D096-4951-AE73-732C53413C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61039" y="5164947"/>
            <a:ext cx="3233466" cy="1313595"/>
          </a:xfrm>
          <a:prstGeom prst="rect">
            <a:avLst/>
          </a:prstGeom>
        </p:spPr>
      </p:pic>
    </p:spTree>
    <p:extLst>
      <p:ext uri="{BB962C8B-B14F-4D97-AF65-F5344CB8AC3E}">
        <p14:creationId xmlns:p14="http://schemas.microsoft.com/office/powerpoint/2010/main" val="1713845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544975" y="300789"/>
            <a:ext cx="7486604" cy="6484347"/>
          </a:xfrm>
        </p:spPr>
        <p:txBody>
          <a:bodyPr>
            <a:normAutofit fontScale="85000" lnSpcReduction="20000"/>
          </a:bodyPr>
          <a:lstStyle/>
          <a:p>
            <a:pPr marL="0" indent="0">
              <a:buNone/>
            </a:pPr>
            <a:r>
              <a:rPr lang="en-US" sz="4400" b="1" dirty="0"/>
              <a:t>Strategic Initiative: Fedora-Based Repository </a:t>
            </a:r>
          </a:p>
          <a:p>
            <a:pPr marL="0" indent="0">
              <a:buNone/>
            </a:pPr>
            <a:endParaRPr lang="en-US" sz="4300" b="1" dirty="0"/>
          </a:p>
          <a:p>
            <a:pPr marL="0" indent="0">
              <a:buNone/>
            </a:pPr>
            <a:r>
              <a:rPr lang="en-US" sz="3400" b="1" dirty="0"/>
              <a:t>Current Environment</a:t>
            </a:r>
          </a:p>
          <a:p>
            <a:r>
              <a:rPr lang="en-US" dirty="0"/>
              <a:t>Digital Collections Repository – 2 types of material</a:t>
            </a:r>
          </a:p>
          <a:p>
            <a:pPr lvl="1"/>
            <a:r>
              <a:rPr lang="en-US" dirty="0"/>
              <a:t>Scholarship – Journal Articles, Electronic Thesis &amp; Dissertations</a:t>
            </a:r>
          </a:p>
          <a:p>
            <a:pPr lvl="1"/>
            <a:r>
              <a:rPr lang="en-US" dirty="0"/>
              <a:t>Archival Materials – University Archives, Wittliff Collections</a:t>
            </a:r>
          </a:p>
          <a:p>
            <a:r>
              <a:rPr lang="en-US" dirty="0"/>
              <a:t>Powered by Dspace software</a:t>
            </a:r>
          </a:p>
          <a:p>
            <a:r>
              <a:rPr lang="en-US" dirty="0"/>
              <a:t>Developed for scholarship, mainly PDF</a:t>
            </a:r>
          </a:p>
          <a:p>
            <a:r>
              <a:rPr lang="en-US" dirty="0"/>
              <a:t>Limited ability to display exhibits with modern technologies</a:t>
            </a:r>
          </a:p>
          <a:p>
            <a:r>
              <a:rPr lang="en-US"/>
              <a:t>Mixed content types create </a:t>
            </a:r>
            <a:r>
              <a:rPr lang="en-US" dirty="0"/>
              <a:t>branding difficulties for scholarship repository</a:t>
            </a:r>
          </a:p>
          <a:p>
            <a:r>
              <a:rPr lang="en-US" dirty="0"/>
              <a:t>Would like to change name to something like Scholarship Repository</a:t>
            </a:r>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336610"/>
            <a:chOff x="10157766" y="123304"/>
            <a:chExt cx="1872012" cy="2336610"/>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29155" y="1813583"/>
              <a:ext cx="1650858" cy="646331"/>
            </a:xfrm>
            <a:prstGeom prst="rect">
              <a:avLst/>
            </a:prstGeom>
            <a:solidFill>
              <a:schemeClr val="bg1">
                <a:alpha val="0"/>
              </a:schemeClr>
            </a:solidFill>
          </p:spPr>
          <p:txBody>
            <a:bodyPr wrap="square" rtlCol="0">
              <a:spAutoFit/>
            </a:bodyPr>
            <a:lstStyle/>
            <a:p>
              <a:r>
                <a:rPr lang="en-US" b="1" dirty="0">
                  <a:solidFill>
                    <a:srgbClr val="E5E1D9"/>
                  </a:solidFill>
                </a:rPr>
                <a:t>Collections</a:t>
              </a:r>
              <a:r>
                <a:rPr lang="en-US" sz="1800" b="1" dirty="0"/>
                <a:t> </a:t>
              </a:r>
              <a:r>
                <a:rPr lang="en-US" b="1" dirty="0">
                  <a:solidFill>
                    <a:srgbClr val="E5E1D9"/>
                  </a:solidFill>
                </a:rPr>
                <a:t>&amp;</a:t>
              </a:r>
              <a:r>
                <a:rPr lang="en-US" sz="1800" b="1" dirty="0"/>
                <a:t> </a:t>
              </a:r>
              <a:r>
                <a:rPr lang="en-US" b="1" dirty="0">
                  <a:solidFill>
                    <a:srgbClr val="E5E1D9"/>
                  </a:solidFill>
                </a:rPr>
                <a:t>Digital</a:t>
              </a:r>
              <a:r>
                <a:rPr lang="en-US" sz="1800" b="1" dirty="0"/>
                <a:t> </a:t>
              </a:r>
              <a:r>
                <a:rPr lang="en-US" b="1" dirty="0">
                  <a:solidFill>
                    <a:srgbClr val="E5E1D9"/>
                  </a:solidFill>
                </a:rPr>
                <a:t>Content</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7" y="3016500"/>
            <a:ext cx="1893214" cy="1750573"/>
            <a:chOff x="10418630" y="20919"/>
            <a:chExt cx="1558510" cy="1750573"/>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506711" cy="646331"/>
            </a:xfrm>
            <a:prstGeom prst="rect">
              <a:avLst/>
            </a:prstGeom>
            <a:noFill/>
          </p:spPr>
          <p:txBody>
            <a:bodyPr wrap="square" rtlCol="0">
              <a:spAutoFit/>
            </a:bodyPr>
            <a:lstStyle/>
            <a:p>
              <a:pPr algn="ctr"/>
              <a:r>
                <a:rPr lang="en-US" b="1" dirty="0">
                  <a:solidFill>
                    <a:srgbClr val="E5E1D9"/>
                  </a:solidFill>
                </a:rPr>
                <a:t>Digital &amp; Web Services</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2020-21</a:t>
              </a:r>
            </a:p>
          </p:txBody>
        </p:sp>
      </p:grpSp>
    </p:spTree>
    <p:extLst>
      <p:ext uri="{BB962C8B-B14F-4D97-AF65-F5344CB8AC3E}">
        <p14:creationId xmlns:p14="http://schemas.microsoft.com/office/powerpoint/2010/main" val="4241322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569039" y="532262"/>
            <a:ext cx="7236274" cy="5328788"/>
          </a:xfrm>
        </p:spPr>
        <p:txBody>
          <a:bodyPr>
            <a:normAutofit fontScale="77500" lnSpcReduction="20000"/>
          </a:bodyPr>
          <a:lstStyle/>
          <a:p>
            <a:pPr marL="0" indent="0">
              <a:buNone/>
            </a:pPr>
            <a:r>
              <a:rPr lang="en-US" sz="3600" b="1" dirty="0"/>
              <a:t>Strategic Initiative: Fedora-Based Repository </a:t>
            </a:r>
          </a:p>
          <a:p>
            <a:pPr marL="0" indent="0">
              <a:buNone/>
            </a:pPr>
            <a:endParaRPr lang="en-US" sz="3000" b="1" dirty="0"/>
          </a:p>
          <a:p>
            <a:pPr marL="0" indent="0">
              <a:buNone/>
            </a:pPr>
            <a:endParaRPr lang="en-US" sz="3000" b="1" dirty="0"/>
          </a:p>
          <a:p>
            <a:pPr marL="0" indent="0">
              <a:buNone/>
            </a:pPr>
            <a:r>
              <a:rPr lang="en-US" sz="3000" b="1" dirty="0"/>
              <a:t>Fedora-Based Repository</a:t>
            </a:r>
          </a:p>
          <a:p>
            <a:r>
              <a:rPr lang="en-US" dirty="0"/>
              <a:t>Provide a platform that allows the creation of modern, responsive, mobile friendly, ADA compliant exhibits.</a:t>
            </a:r>
          </a:p>
          <a:p>
            <a:endParaRPr lang="en-US" dirty="0"/>
          </a:p>
          <a:p>
            <a:pPr marL="0" indent="0">
              <a:buNone/>
            </a:pPr>
            <a:r>
              <a:rPr lang="en-US" dirty="0"/>
              <a:t>Based on </a:t>
            </a:r>
            <a:r>
              <a:rPr lang="en-US" b="1" dirty="0"/>
              <a:t>open-source</a:t>
            </a:r>
            <a:r>
              <a:rPr lang="en-US" dirty="0"/>
              <a:t> software.</a:t>
            </a:r>
          </a:p>
          <a:p>
            <a:r>
              <a:rPr lang="en-US" dirty="0"/>
              <a:t>Fedora – repository backend</a:t>
            </a:r>
          </a:p>
          <a:p>
            <a:r>
              <a:rPr lang="en-US" dirty="0" err="1"/>
              <a:t>Islandora</a:t>
            </a:r>
            <a:r>
              <a:rPr lang="en-US" dirty="0"/>
              <a:t>, Spotlight, Blacklight, </a:t>
            </a:r>
            <a:r>
              <a:rPr lang="en-US" dirty="0" err="1"/>
              <a:t>Samvera</a:t>
            </a:r>
            <a:r>
              <a:rPr lang="en-US" dirty="0"/>
              <a:t> front ends</a:t>
            </a:r>
          </a:p>
          <a:p>
            <a:r>
              <a:rPr lang="en-US" dirty="0" err="1"/>
              <a:t>Islandora</a:t>
            </a:r>
            <a:r>
              <a:rPr lang="en-US" dirty="0"/>
              <a:t> is built on Drupal Content Management Server</a:t>
            </a:r>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336610"/>
            <a:chOff x="10157766" y="123304"/>
            <a:chExt cx="1872012" cy="2336610"/>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29155" y="1813583"/>
              <a:ext cx="1650858" cy="646331"/>
            </a:xfrm>
            <a:prstGeom prst="rect">
              <a:avLst/>
            </a:prstGeom>
            <a:solidFill>
              <a:schemeClr val="bg1">
                <a:alpha val="0"/>
              </a:schemeClr>
            </a:solidFill>
          </p:spPr>
          <p:txBody>
            <a:bodyPr wrap="square" rtlCol="0">
              <a:spAutoFit/>
            </a:bodyPr>
            <a:lstStyle/>
            <a:p>
              <a:r>
                <a:rPr lang="en-US" b="1" dirty="0">
                  <a:solidFill>
                    <a:srgbClr val="E5E1D9"/>
                  </a:solidFill>
                </a:rPr>
                <a:t>Collections</a:t>
              </a:r>
              <a:r>
                <a:rPr lang="en-US" sz="1800" b="1" dirty="0"/>
                <a:t> </a:t>
              </a:r>
              <a:r>
                <a:rPr lang="en-US" b="1" dirty="0">
                  <a:solidFill>
                    <a:srgbClr val="E5E1D9"/>
                  </a:solidFill>
                </a:rPr>
                <a:t>&amp;</a:t>
              </a:r>
              <a:r>
                <a:rPr lang="en-US" sz="1800" b="1" dirty="0"/>
                <a:t> </a:t>
              </a:r>
              <a:r>
                <a:rPr lang="en-US" b="1" dirty="0">
                  <a:solidFill>
                    <a:srgbClr val="E5E1D9"/>
                  </a:solidFill>
                </a:rPr>
                <a:t>Digital</a:t>
              </a:r>
              <a:r>
                <a:rPr lang="en-US" sz="1800" b="1" dirty="0"/>
                <a:t> </a:t>
              </a:r>
              <a:r>
                <a:rPr lang="en-US" b="1" dirty="0">
                  <a:solidFill>
                    <a:srgbClr val="E5E1D9"/>
                  </a:solidFill>
                </a:rPr>
                <a:t>Content</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7" y="3016500"/>
            <a:ext cx="1893214" cy="1750573"/>
            <a:chOff x="10418630" y="20919"/>
            <a:chExt cx="1558510" cy="1750573"/>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506711" cy="646331"/>
            </a:xfrm>
            <a:prstGeom prst="rect">
              <a:avLst/>
            </a:prstGeom>
            <a:noFill/>
          </p:spPr>
          <p:txBody>
            <a:bodyPr wrap="square" rtlCol="0">
              <a:spAutoFit/>
            </a:bodyPr>
            <a:lstStyle/>
            <a:p>
              <a:pPr algn="ctr"/>
              <a:r>
                <a:rPr lang="en-US" b="1" dirty="0">
                  <a:solidFill>
                    <a:srgbClr val="E5E1D9"/>
                  </a:solidFill>
                </a:rPr>
                <a:t>Digital &amp; Web Services</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2020-21</a:t>
              </a:r>
            </a:p>
          </p:txBody>
        </p:sp>
      </p:grpSp>
      <p:pic>
        <p:nvPicPr>
          <p:cNvPr id="4" name="Picture 3" descr="Logo&#10;&#10;Description automatically generated">
            <a:extLst>
              <a:ext uri="{FF2B5EF4-FFF2-40B4-BE49-F238E27FC236}">
                <a16:creationId xmlns:a16="http://schemas.microsoft.com/office/drawing/2014/main" id="{88930138-5AC9-45EB-A6B2-D7CFE3F356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09441" y="4948767"/>
            <a:ext cx="1524003" cy="1563627"/>
          </a:xfrm>
          <a:prstGeom prst="rect">
            <a:avLst/>
          </a:prstGeom>
        </p:spPr>
      </p:pic>
    </p:spTree>
    <p:extLst>
      <p:ext uri="{BB962C8B-B14F-4D97-AF65-F5344CB8AC3E}">
        <p14:creationId xmlns:p14="http://schemas.microsoft.com/office/powerpoint/2010/main" val="1100873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569039" y="532262"/>
            <a:ext cx="7236274" cy="5980132"/>
          </a:xfrm>
        </p:spPr>
        <p:txBody>
          <a:bodyPr>
            <a:normAutofit fontScale="92500" lnSpcReduction="10000"/>
          </a:bodyPr>
          <a:lstStyle/>
          <a:p>
            <a:pPr marL="0" indent="0">
              <a:buNone/>
            </a:pPr>
            <a:r>
              <a:rPr lang="en-US" sz="3200" b="1" dirty="0"/>
              <a:t>Strategic Initiative: </a:t>
            </a:r>
            <a:r>
              <a:rPr lang="en-US" sz="3000" b="1" dirty="0"/>
              <a:t>Digitization of Important Local Collections </a:t>
            </a:r>
          </a:p>
          <a:p>
            <a:pPr marL="0" indent="0">
              <a:buNone/>
            </a:pPr>
            <a:r>
              <a:rPr lang="en-US" b="0" i="0" dirty="0">
                <a:solidFill>
                  <a:srgbClr val="000000"/>
                </a:solidFill>
                <a:effectLst/>
                <a:latin typeface="Calibri" panose="020F0502020204030204" pitchFamily="34" charset="0"/>
              </a:rPr>
              <a:t>Significantly increase University Archives and Wittliff Collections objects in Digital Collections.</a:t>
            </a:r>
          </a:p>
          <a:p>
            <a:pPr marL="0" indent="0">
              <a:buNone/>
            </a:pPr>
            <a:r>
              <a:rPr lang="en-US" b="0" i="0" dirty="0">
                <a:solidFill>
                  <a:srgbClr val="000000"/>
                </a:solidFill>
                <a:effectLst/>
                <a:latin typeface="Calibri" panose="020F0502020204030204" pitchFamily="34" charset="0"/>
              </a:rPr>
              <a:t> </a:t>
            </a:r>
          </a:p>
          <a:p>
            <a:r>
              <a:rPr lang="en-US" sz="3200" dirty="0">
                <a:solidFill>
                  <a:srgbClr val="000000"/>
                </a:solidFill>
                <a:latin typeface="Calibri" panose="020F0502020204030204" pitchFamily="34" charset="0"/>
              </a:rPr>
              <a:t>Wittliff Collections: Continue with projects as identified by Digital Projects Oversight Group . </a:t>
            </a:r>
          </a:p>
          <a:p>
            <a:r>
              <a:rPr lang="en-US" sz="3200" b="0" i="0" dirty="0">
                <a:solidFill>
                  <a:srgbClr val="000000"/>
                </a:solidFill>
                <a:effectLst/>
                <a:latin typeface="Calibri" panose="020F0502020204030204" pitchFamily="34" charset="0"/>
              </a:rPr>
              <a:t>University Archives: continue digitizing unlabeled negatives, thesis, San Marcos Daily Record negatives. </a:t>
            </a:r>
            <a:endParaRPr lang="en-US" sz="3200" dirty="0">
              <a:solidFill>
                <a:srgbClr val="000000"/>
              </a:solidFill>
              <a:latin typeface="Calibri" panose="020F0502020204030204" pitchFamily="34" charset="0"/>
            </a:endParaRPr>
          </a:p>
          <a:p>
            <a:r>
              <a:rPr lang="en-US" sz="3200" b="0" i="0" dirty="0">
                <a:solidFill>
                  <a:srgbClr val="000000"/>
                </a:solidFill>
                <a:effectLst/>
                <a:latin typeface="Calibri" panose="020F0502020204030204" pitchFamily="34" charset="0"/>
              </a:rPr>
              <a:t>Digitize and add 30,000 objects to the Digital Collections Repositories. </a:t>
            </a:r>
            <a:endParaRPr lang="en-US" dirty="0"/>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336610"/>
            <a:chOff x="10157766" y="123304"/>
            <a:chExt cx="1872012" cy="2336610"/>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29156" y="1813583"/>
              <a:ext cx="1650858" cy="646331"/>
            </a:xfrm>
            <a:prstGeom prst="rect">
              <a:avLst/>
            </a:prstGeom>
            <a:solidFill>
              <a:schemeClr val="bg1">
                <a:alpha val="0"/>
              </a:schemeClr>
            </a:solidFill>
          </p:spPr>
          <p:txBody>
            <a:bodyPr wrap="square" rtlCol="0">
              <a:spAutoFit/>
            </a:bodyPr>
            <a:lstStyle/>
            <a:p>
              <a:r>
                <a:rPr lang="en-US" b="1" dirty="0">
                  <a:solidFill>
                    <a:srgbClr val="E5E1D9"/>
                  </a:solidFill>
                </a:rPr>
                <a:t>Collections</a:t>
              </a:r>
              <a:r>
                <a:rPr lang="en-US" sz="1800" b="1" dirty="0"/>
                <a:t> </a:t>
              </a:r>
              <a:r>
                <a:rPr lang="en-US" b="1" dirty="0">
                  <a:solidFill>
                    <a:srgbClr val="E5E1D9"/>
                  </a:solidFill>
                </a:rPr>
                <a:t>&amp;</a:t>
              </a:r>
              <a:r>
                <a:rPr lang="en-US" sz="1800" b="1" dirty="0"/>
                <a:t> </a:t>
              </a:r>
              <a:r>
                <a:rPr lang="en-US" b="1" dirty="0">
                  <a:solidFill>
                    <a:srgbClr val="E5E1D9"/>
                  </a:solidFill>
                </a:rPr>
                <a:t>Digital</a:t>
              </a:r>
              <a:r>
                <a:rPr lang="en-US" sz="1800" b="1" dirty="0"/>
                <a:t> </a:t>
              </a:r>
              <a:r>
                <a:rPr lang="en-US" b="1" dirty="0">
                  <a:solidFill>
                    <a:srgbClr val="E5E1D9"/>
                  </a:solidFill>
                </a:rPr>
                <a:t>Content</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7" y="3016500"/>
            <a:ext cx="1893214" cy="1750573"/>
            <a:chOff x="10418630" y="20919"/>
            <a:chExt cx="1558510" cy="1750573"/>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506711" cy="646331"/>
            </a:xfrm>
            <a:prstGeom prst="rect">
              <a:avLst/>
            </a:prstGeom>
            <a:noFill/>
          </p:spPr>
          <p:txBody>
            <a:bodyPr wrap="square" rtlCol="0">
              <a:spAutoFit/>
            </a:bodyPr>
            <a:lstStyle/>
            <a:p>
              <a:pPr algn="ctr"/>
              <a:r>
                <a:rPr lang="en-US" b="1" dirty="0">
                  <a:solidFill>
                    <a:srgbClr val="E5E1D9"/>
                  </a:solidFill>
                </a:rPr>
                <a:t>Digital &amp; Web Services</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2020-23</a:t>
              </a:r>
            </a:p>
          </p:txBody>
        </p:sp>
      </p:grpSp>
    </p:spTree>
    <p:extLst>
      <p:ext uri="{BB962C8B-B14F-4D97-AF65-F5344CB8AC3E}">
        <p14:creationId xmlns:p14="http://schemas.microsoft.com/office/powerpoint/2010/main" val="3034864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569039" y="532262"/>
            <a:ext cx="7236274" cy="5328788"/>
          </a:xfrm>
        </p:spPr>
        <p:txBody>
          <a:bodyPr>
            <a:normAutofit/>
          </a:bodyPr>
          <a:lstStyle/>
          <a:p>
            <a:pPr marL="0" indent="0">
              <a:buNone/>
            </a:pPr>
            <a:r>
              <a:rPr lang="en-US" dirty="0"/>
              <a:t>Example Completed Projects</a:t>
            </a:r>
            <a:endParaRPr lang="en-US" sz="3200" dirty="0"/>
          </a:p>
          <a:p>
            <a:r>
              <a:rPr lang="en-US" sz="2000" dirty="0"/>
              <a:t>Pedagog</a:t>
            </a:r>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336610"/>
            <a:chOff x="10157766" y="123304"/>
            <a:chExt cx="1872012" cy="2336610"/>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29155" y="1813583"/>
              <a:ext cx="1650858" cy="646331"/>
            </a:xfrm>
            <a:prstGeom prst="rect">
              <a:avLst/>
            </a:prstGeom>
            <a:solidFill>
              <a:schemeClr val="bg1">
                <a:alpha val="0"/>
              </a:schemeClr>
            </a:solidFill>
          </p:spPr>
          <p:txBody>
            <a:bodyPr wrap="square" rtlCol="0">
              <a:spAutoFit/>
            </a:bodyPr>
            <a:lstStyle/>
            <a:p>
              <a:r>
                <a:rPr lang="en-US" b="1" dirty="0">
                  <a:solidFill>
                    <a:srgbClr val="E5E1D9"/>
                  </a:solidFill>
                </a:rPr>
                <a:t>Collections</a:t>
              </a:r>
              <a:r>
                <a:rPr lang="en-US" sz="1800" b="1" dirty="0"/>
                <a:t> </a:t>
              </a:r>
              <a:r>
                <a:rPr lang="en-US" b="1" dirty="0">
                  <a:solidFill>
                    <a:srgbClr val="E5E1D9"/>
                  </a:solidFill>
                </a:rPr>
                <a:t>&amp;</a:t>
              </a:r>
              <a:r>
                <a:rPr lang="en-US" sz="1800" b="1" dirty="0"/>
                <a:t> </a:t>
              </a:r>
              <a:r>
                <a:rPr lang="en-US" b="1" dirty="0">
                  <a:solidFill>
                    <a:srgbClr val="E5E1D9"/>
                  </a:solidFill>
                </a:rPr>
                <a:t>Digital</a:t>
              </a:r>
              <a:r>
                <a:rPr lang="en-US" sz="1800" b="1" dirty="0"/>
                <a:t> </a:t>
              </a:r>
              <a:r>
                <a:rPr lang="en-US" b="1" dirty="0">
                  <a:solidFill>
                    <a:srgbClr val="E5E1D9"/>
                  </a:solidFill>
                </a:rPr>
                <a:t>Content</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7" y="3016500"/>
            <a:ext cx="1893214" cy="1750573"/>
            <a:chOff x="10418630" y="20919"/>
            <a:chExt cx="1558510" cy="1750573"/>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506711" cy="646331"/>
            </a:xfrm>
            <a:prstGeom prst="rect">
              <a:avLst/>
            </a:prstGeom>
            <a:noFill/>
          </p:spPr>
          <p:txBody>
            <a:bodyPr wrap="square" rtlCol="0">
              <a:spAutoFit/>
            </a:bodyPr>
            <a:lstStyle/>
            <a:p>
              <a:pPr algn="ctr"/>
              <a:r>
                <a:rPr lang="en-US" b="1" dirty="0">
                  <a:solidFill>
                    <a:srgbClr val="E5E1D9"/>
                  </a:solidFill>
                </a:rPr>
                <a:t>Digital &amp; Web Services</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2020-23</a:t>
              </a:r>
            </a:p>
          </p:txBody>
        </p:sp>
      </p:grpSp>
      <p:pic>
        <p:nvPicPr>
          <p:cNvPr id="4" name="Picture 3">
            <a:extLst>
              <a:ext uri="{FF2B5EF4-FFF2-40B4-BE49-F238E27FC236}">
                <a16:creationId xmlns:a16="http://schemas.microsoft.com/office/drawing/2014/main" id="{C2437534-A996-4969-BC1B-CAA855324D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22553" y="1533261"/>
            <a:ext cx="5519960" cy="5174962"/>
          </a:xfrm>
          <a:prstGeom prst="rect">
            <a:avLst/>
          </a:prstGeom>
        </p:spPr>
      </p:pic>
    </p:spTree>
    <p:extLst>
      <p:ext uri="{BB962C8B-B14F-4D97-AF65-F5344CB8AC3E}">
        <p14:creationId xmlns:p14="http://schemas.microsoft.com/office/powerpoint/2010/main" val="24947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569039" y="532262"/>
            <a:ext cx="7236274" cy="5328788"/>
          </a:xfrm>
        </p:spPr>
        <p:txBody>
          <a:bodyPr>
            <a:normAutofit/>
          </a:bodyPr>
          <a:lstStyle/>
          <a:p>
            <a:pPr marL="0" indent="0">
              <a:buNone/>
            </a:pPr>
            <a:r>
              <a:rPr lang="en-US" sz="3600" dirty="0"/>
              <a:t>Example Completed Projects</a:t>
            </a:r>
          </a:p>
          <a:p>
            <a:r>
              <a:rPr lang="en-US" sz="1800" dirty="0"/>
              <a:t>12,552 photos on Flickr from Univ Archives and San Marcos Daily Record</a:t>
            </a:r>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336610"/>
            <a:chOff x="10157766" y="123304"/>
            <a:chExt cx="1872012" cy="2336610"/>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29155" y="1813583"/>
              <a:ext cx="1650858" cy="646331"/>
            </a:xfrm>
            <a:prstGeom prst="rect">
              <a:avLst/>
            </a:prstGeom>
            <a:solidFill>
              <a:schemeClr val="bg1">
                <a:alpha val="0"/>
              </a:schemeClr>
            </a:solidFill>
          </p:spPr>
          <p:txBody>
            <a:bodyPr wrap="square" rtlCol="0">
              <a:spAutoFit/>
            </a:bodyPr>
            <a:lstStyle/>
            <a:p>
              <a:r>
                <a:rPr lang="en-US" b="1" dirty="0">
                  <a:solidFill>
                    <a:srgbClr val="E5E1D9"/>
                  </a:solidFill>
                </a:rPr>
                <a:t>Collections</a:t>
              </a:r>
              <a:r>
                <a:rPr lang="en-US" sz="1800" b="1" dirty="0"/>
                <a:t> </a:t>
              </a:r>
              <a:r>
                <a:rPr lang="en-US" b="1" dirty="0">
                  <a:solidFill>
                    <a:srgbClr val="E5E1D9"/>
                  </a:solidFill>
                </a:rPr>
                <a:t>&amp;</a:t>
              </a:r>
              <a:r>
                <a:rPr lang="en-US" sz="1800" b="1" dirty="0"/>
                <a:t> </a:t>
              </a:r>
              <a:r>
                <a:rPr lang="en-US" b="1" dirty="0">
                  <a:solidFill>
                    <a:srgbClr val="E5E1D9"/>
                  </a:solidFill>
                </a:rPr>
                <a:t>Digital</a:t>
              </a:r>
              <a:r>
                <a:rPr lang="en-US" sz="1800" b="1" dirty="0"/>
                <a:t> </a:t>
              </a:r>
              <a:r>
                <a:rPr lang="en-US" b="1" dirty="0">
                  <a:solidFill>
                    <a:srgbClr val="E5E1D9"/>
                  </a:solidFill>
                </a:rPr>
                <a:t>Content</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7" y="3016500"/>
            <a:ext cx="1893214" cy="1750573"/>
            <a:chOff x="10418630" y="20919"/>
            <a:chExt cx="1558510" cy="1750573"/>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506711" cy="646331"/>
            </a:xfrm>
            <a:prstGeom prst="rect">
              <a:avLst/>
            </a:prstGeom>
            <a:noFill/>
          </p:spPr>
          <p:txBody>
            <a:bodyPr wrap="square" rtlCol="0">
              <a:spAutoFit/>
            </a:bodyPr>
            <a:lstStyle/>
            <a:p>
              <a:pPr algn="ctr"/>
              <a:r>
                <a:rPr lang="en-US" b="1" dirty="0">
                  <a:solidFill>
                    <a:srgbClr val="E5E1D9"/>
                  </a:solidFill>
                </a:rPr>
                <a:t>Digital &amp; Web Services</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2020-23</a:t>
              </a:r>
            </a:p>
          </p:txBody>
        </p:sp>
      </p:grpSp>
      <p:pic>
        <p:nvPicPr>
          <p:cNvPr id="4" name="Picture 3" descr="Graphical user interface, website&#10;&#10;Description automatically generated">
            <a:extLst>
              <a:ext uri="{FF2B5EF4-FFF2-40B4-BE49-F238E27FC236}">
                <a16:creationId xmlns:a16="http://schemas.microsoft.com/office/drawing/2014/main" id="{8AB3E142-56DD-4247-AB65-22F74460B2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38724" y="1993291"/>
            <a:ext cx="6296904" cy="4782217"/>
          </a:xfrm>
          <a:prstGeom prst="rect">
            <a:avLst/>
          </a:prstGeom>
        </p:spPr>
      </p:pic>
    </p:spTree>
    <p:extLst>
      <p:ext uri="{BB962C8B-B14F-4D97-AF65-F5344CB8AC3E}">
        <p14:creationId xmlns:p14="http://schemas.microsoft.com/office/powerpoint/2010/main" val="332253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569039" y="532262"/>
            <a:ext cx="7236274" cy="5328788"/>
          </a:xfrm>
        </p:spPr>
        <p:txBody>
          <a:bodyPr>
            <a:normAutofit/>
          </a:bodyPr>
          <a:lstStyle/>
          <a:p>
            <a:pPr marL="0" indent="0">
              <a:buNone/>
            </a:pPr>
            <a:r>
              <a:rPr lang="en-US" sz="3600" dirty="0"/>
              <a:t>Example Completed Projects</a:t>
            </a:r>
          </a:p>
          <a:p>
            <a:r>
              <a:rPr lang="en-US" sz="1800" dirty="0"/>
              <a:t>Contributed 22 volumes to </a:t>
            </a:r>
            <a:r>
              <a:rPr lang="en-US" sz="1800" dirty="0" err="1"/>
              <a:t>HathiTrust</a:t>
            </a:r>
            <a:r>
              <a:rPr lang="en-US" sz="1800" dirty="0"/>
              <a:t> Digital Library</a:t>
            </a:r>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336610"/>
            <a:chOff x="10157766" y="123304"/>
            <a:chExt cx="1872012" cy="2336610"/>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29155" y="1813583"/>
              <a:ext cx="1650858" cy="646331"/>
            </a:xfrm>
            <a:prstGeom prst="rect">
              <a:avLst/>
            </a:prstGeom>
            <a:solidFill>
              <a:schemeClr val="bg1">
                <a:alpha val="0"/>
              </a:schemeClr>
            </a:solidFill>
          </p:spPr>
          <p:txBody>
            <a:bodyPr wrap="square" rtlCol="0">
              <a:spAutoFit/>
            </a:bodyPr>
            <a:lstStyle/>
            <a:p>
              <a:r>
                <a:rPr lang="en-US" b="1" dirty="0">
                  <a:solidFill>
                    <a:srgbClr val="E5E1D9"/>
                  </a:solidFill>
                </a:rPr>
                <a:t>Collections</a:t>
              </a:r>
              <a:r>
                <a:rPr lang="en-US" sz="1800" b="1" dirty="0"/>
                <a:t> </a:t>
              </a:r>
              <a:r>
                <a:rPr lang="en-US" b="1" dirty="0">
                  <a:solidFill>
                    <a:srgbClr val="E5E1D9"/>
                  </a:solidFill>
                </a:rPr>
                <a:t>&amp;</a:t>
              </a:r>
              <a:r>
                <a:rPr lang="en-US" sz="1800" b="1" dirty="0"/>
                <a:t> </a:t>
              </a:r>
              <a:r>
                <a:rPr lang="en-US" b="1" dirty="0">
                  <a:solidFill>
                    <a:srgbClr val="E5E1D9"/>
                  </a:solidFill>
                </a:rPr>
                <a:t>Digital</a:t>
              </a:r>
              <a:r>
                <a:rPr lang="en-US" sz="1800" b="1" dirty="0"/>
                <a:t> </a:t>
              </a:r>
              <a:r>
                <a:rPr lang="en-US" b="1" dirty="0">
                  <a:solidFill>
                    <a:srgbClr val="E5E1D9"/>
                  </a:solidFill>
                </a:rPr>
                <a:t>Content</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7" y="3016500"/>
            <a:ext cx="1893214" cy="1750573"/>
            <a:chOff x="10418630" y="20919"/>
            <a:chExt cx="1558510" cy="1750573"/>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506711" cy="646331"/>
            </a:xfrm>
            <a:prstGeom prst="rect">
              <a:avLst/>
            </a:prstGeom>
            <a:noFill/>
          </p:spPr>
          <p:txBody>
            <a:bodyPr wrap="square" rtlCol="0">
              <a:spAutoFit/>
            </a:bodyPr>
            <a:lstStyle/>
            <a:p>
              <a:pPr algn="ctr"/>
              <a:r>
                <a:rPr lang="en-US" b="1" dirty="0">
                  <a:solidFill>
                    <a:srgbClr val="E5E1D9"/>
                  </a:solidFill>
                </a:rPr>
                <a:t>Digital &amp; Web Services</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2020-23</a:t>
              </a:r>
            </a:p>
          </p:txBody>
        </p:sp>
      </p:grpSp>
      <p:pic>
        <p:nvPicPr>
          <p:cNvPr id="4" name="Picture 3" descr="Graphical user interface&#10;&#10;Description automatically generated">
            <a:extLst>
              <a:ext uri="{FF2B5EF4-FFF2-40B4-BE49-F238E27FC236}">
                <a16:creationId xmlns:a16="http://schemas.microsoft.com/office/drawing/2014/main" id="{B955ABE5-8064-48F1-B6AF-10E436A93B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14016" y="1993291"/>
            <a:ext cx="4809078" cy="4557440"/>
          </a:xfrm>
          <a:prstGeom prst="rect">
            <a:avLst/>
          </a:prstGeom>
        </p:spPr>
      </p:pic>
    </p:spTree>
    <p:extLst>
      <p:ext uri="{BB962C8B-B14F-4D97-AF65-F5344CB8AC3E}">
        <p14:creationId xmlns:p14="http://schemas.microsoft.com/office/powerpoint/2010/main" val="2896635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0A3D-1BF8-4682-A51F-A88EA0482119}"/>
              </a:ext>
            </a:extLst>
          </p:cNvPr>
          <p:cNvSpPr>
            <a:spLocks noGrp="1"/>
          </p:cNvSpPr>
          <p:nvPr>
            <p:ph type="ctrTitle"/>
          </p:nvPr>
        </p:nvSpPr>
        <p:spPr>
          <a:xfrm>
            <a:off x="-276494" y="1645420"/>
            <a:ext cx="9144000" cy="1326321"/>
          </a:xfrm>
        </p:spPr>
        <p:txBody>
          <a:bodyPr>
            <a:normAutofit fontScale="90000"/>
          </a:bodyPr>
          <a:lstStyle/>
          <a:p>
            <a:r>
              <a:rPr lang="en-US" dirty="0"/>
              <a:t>CDS Planning Process</a:t>
            </a:r>
            <a:br>
              <a:rPr lang="en-US" dirty="0"/>
            </a:br>
            <a:r>
              <a:rPr lang="en-US" sz="3600" b="1" dirty="0"/>
              <a:t>Strategic Initiatives 2020-2023</a:t>
            </a:r>
          </a:p>
        </p:txBody>
      </p:sp>
      <p:sp>
        <p:nvSpPr>
          <p:cNvPr id="6" name="TextBox 5">
            <a:extLst>
              <a:ext uri="{FF2B5EF4-FFF2-40B4-BE49-F238E27FC236}">
                <a16:creationId xmlns:a16="http://schemas.microsoft.com/office/drawing/2014/main" id="{5B0C6AB4-0E54-4742-AE52-2D5D403B6E65}"/>
              </a:ext>
            </a:extLst>
          </p:cNvPr>
          <p:cNvSpPr txBox="1"/>
          <p:nvPr/>
        </p:nvSpPr>
        <p:spPr>
          <a:xfrm>
            <a:off x="1041680" y="3205264"/>
            <a:ext cx="7722941"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a:t>October 20</a:t>
            </a:r>
            <a:r>
              <a:rPr lang="en-US" dirty="0"/>
              <a:t>, Joan asks Directors to begin thinking about Strategic Planning</a:t>
            </a:r>
          </a:p>
          <a:p>
            <a:pPr marL="285750" indent="-285750">
              <a:buFont typeface="Arial" panose="020B0604020202020204" pitchFamily="34" charset="0"/>
              <a:buChar char="•"/>
            </a:pPr>
            <a:r>
              <a:rPr lang="en-US" b="1" dirty="0"/>
              <a:t>October 25</a:t>
            </a:r>
            <a:r>
              <a:rPr lang="en-US" dirty="0"/>
              <a:t>, First CDS Strategic Planning Meeting,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5-7 major strategic Initiatives/dept. for the next 2-3 years </a:t>
            </a:r>
            <a:r>
              <a:rPr lang="en-US" dirty="0">
                <a:latin typeface="Calibri" panose="020F0502020204030204" pitchFamily="34" charset="0"/>
                <a:ea typeface="Calibri" panose="020F0502020204030204" pitchFamily="34" charset="0"/>
                <a:cs typeface="Times New Roman" panose="02020603050405020304" pitchFamily="18" charset="0"/>
              </a:rPr>
              <a:t>using p</a:t>
            </a:r>
            <a:r>
              <a:rPr lang="en-US" sz="1800" dirty="0">
                <a:effectLst/>
                <a:latin typeface="Calibri" panose="020F0502020204030204" pitchFamily="34" charset="0"/>
                <a:ea typeface="Calibri" panose="020F0502020204030204" pitchFamily="34" charset="0"/>
                <a:cs typeface="Times New Roman" panose="02020603050405020304" pitchFamily="18" charset="0"/>
              </a:rPr>
              <a:t>revious strategic plan categories as rubric. </a:t>
            </a:r>
          </a:p>
          <a:p>
            <a:pPr marL="285750" indent="-285750">
              <a:buFont typeface="Arial" panose="020B0604020202020204" pitchFamily="34" charset="0"/>
              <a:buChar char="•"/>
            </a:pPr>
            <a:r>
              <a:rPr lang="en-US" b="1" dirty="0">
                <a:latin typeface="Calibri" panose="020F0502020204030204" pitchFamily="34" charset="0"/>
                <a:cs typeface="Times New Roman" panose="02020603050405020304" pitchFamily="18" charset="0"/>
              </a:rPr>
              <a:t>October 25-November 6</a:t>
            </a:r>
            <a:r>
              <a:rPr lang="en-US" dirty="0">
                <a:latin typeface="Calibri" panose="020F0502020204030204" pitchFamily="34" charset="0"/>
                <a:cs typeface="Times New Roman" panose="02020603050405020304" pitchFamily="18" charset="0"/>
              </a:rPr>
              <a:t>, Department heads meet with staff to develop initiatives, meet with Ray</a:t>
            </a:r>
          </a:p>
          <a:p>
            <a:pPr marL="285750" indent="-285750">
              <a:buFont typeface="Arial" panose="020B0604020202020204" pitchFamily="34" charset="0"/>
              <a:buChar char="•"/>
            </a:pPr>
            <a:r>
              <a:rPr lang="en-US" b="1" dirty="0">
                <a:latin typeface="Calibri" panose="020F0502020204030204" pitchFamily="34" charset="0"/>
                <a:cs typeface="Times New Roman" panose="02020603050405020304" pitchFamily="18" charset="0"/>
              </a:rPr>
              <a:t>November 6 Strategic Planning First Drafts Meeting,</a:t>
            </a:r>
            <a:r>
              <a:rPr lang="en-US" dirty="0">
                <a:latin typeface="Calibri" panose="020F0502020204030204" pitchFamily="34" charset="0"/>
                <a:cs typeface="Times New Roman" panose="02020603050405020304" pitchFamily="18" charset="0"/>
              </a:rPr>
              <a:t> Dept Heads present first drafts, Discussion for comments/changes</a:t>
            </a:r>
          </a:p>
          <a:p>
            <a:pPr marL="285750" indent="-285750">
              <a:buFont typeface="Arial" panose="020B0604020202020204" pitchFamily="34" charset="0"/>
              <a:buChar char="•"/>
            </a:pPr>
            <a:r>
              <a:rPr lang="en-US" b="1" dirty="0">
                <a:latin typeface="Calibri" panose="020F0502020204030204" pitchFamily="34" charset="0"/>
                <a:cs typeface="Times New Roman" panose="02020603050405020304" pitchFamily="18" charset="0"/>
              </a:rPr>
              <a:t>November 18</a:t>
            </a:r>
            <a:r>
              <a:rPr lang="en-US" dirty="0">
                <a:latin typeface="Calibri" panose="020F0502020204030204" pitchFamily="34" charset="0"/>
                <a:cs typeface="Times New Roman" panose="02020603050405020304" pitchFamily="18" charset="0"/>
              </a:rPr>
              <a:t>,  Ray presents draft Initiatives to AVP &amp; UL Joan Heath for review edits/comments</a:t>
            </a:r>
          </a:p>
          <a:p>
            <a:pPr marL="285750" indent="-285750">
              <a:buFont typeface="Arial" panose="020B0604020202020204" pitchFamily="34" charset="0"/>
              <a:buChar char="•"/>
            </a:pPr>
            <a:r>
              <a:rPr lang="en-US" b="1" dirty="0">
                <a:latin typeface="Calibri" panose="020F0502020204030204" pitchFamily="34" charset="0"/>
                <a:cs typeface="Times New Roman" panose="02020603050405020304" pitchFamily="18" charset="0"/>
              </a:rPr>
              <a:t>November 19-December 1</a:t>
            </a:r>
            <a:r>
              <a:rPr lang="en-US" b="1" baseline="30000" dirty="0">
                <a:latin typeface="Calibri" panose="020F0502020204030204" pitchFamily="34" charset="0"/>
                <a:cs typeface="Times New Roman" panose="02020603050405020304" pitchFamily="18" charset="0"/>
              </a:rPr>
              <a:t>st</a:t>
            </a:r>
            <a:r>
              <a:rPr lang="en-US" dirty="0">
                <a:latin typeface="Calibri" panose="020F0502020204030204" pitchFamily="34" charset="0"/>
                <a:cs typeface="Times New Roman" panose="02020603050405020304" pitchFamily="18" charset="0"/>
              </a:rPr>
              <a:t>,  Final Edits Changes and Presentation Prep</a:t>
            </a:r>
            <a:endParaRPr lang="en-US" dirty="0"/>
          </a:p>
        </p:txBody>
      </p:sp>
      <p:pic>
        <p:nvPicPr>
          <p:cNvPr id="7" name="Picture 6">
            <a:extLst>
              <a:ext uri="{FF2B5EF4-FFF2-40B4-BE49-F238E27FC236}">
                <a16:creationId xmlns:a16="http://schemas.microsoft.com/office/drawing/2014/main" id="{FB546256-1374-487E-8CD0-C78CB85B4557}"/>
              </a:ext>
            </a:extLst>
          </p:cNvPr>
          <p:cNvPicPr>
            <a:picLocks noChangeAspect="1"/>
          </p:cNvPicPr>
          <p:nvPr/>
        </p:nvPicPr>
        <p:blipFill>
          <a:blip r:embed="rId3"/>
          <a:stretch>
            <a:fillRect/>
          </a:stretch>
        </p:blipFill>
        <p:spPr>
          <a:xfrm>
            <a:off x="8970391" y="1450867"/>
            <a:ext cx="2967200" cy="1978133"/>
          </a:xfrm>
          <a:prstGeom prst="rect">
            <a:avLst/>
          </a:prstGeom>
        </p:spPr>
      </p:pic>
    </p:spTree>
    <p:extLst>
      <p:ext uri="{BB962C8B-B14F-4D97-AF65-F5344CB8AC3E}">
        <p14:creationId xmlns:p14="http://schemas.microsoft.com/office/powerpoint/2010/main" val="2034709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569039" y="532262"/>
            <a:ext cx="7236274" cy="5328788"/>
          </a:xfrm>
        </p:spPr>
        <p:txBody>
          <a:bodyPr>
            <a:normAutofit/>
          </a:bodyPr>
          <a:lstStyle/>
          <a:p>
            <a:pPr marL="0" indent="0">
              <a:buNone/>
            </a:pPr>
            <a:r>
              <a:rPr lang="en-US" sz="3600" dirty="0"/>
              <a:t>Example Completed Projects</a:t>
            </a:r>
          </a:p>
          <a:p>
            <a:r>
              <a:rPr lang="en-US" sz="1800" dirty="0"/>
              <a:t>Cabeza de </a:t>
            </a:r>
            <a:r>
              <a:rPr lang="en-US" sz="1800" dirty="0" err="1"/>
              <a:t>Vaca</a:t>
            </a:r>
            <a:endParaRPr lang="en-US" sz="1800" dirty="0"/>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336610"/>
            <a:chOff x="10157766" y="123304"/>
            <a:chExt cx="1872012" cy="2336610"/>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29155" y="1813583"/>
              <a:ext cx="1650858" cy="646331"/>
            </a:xfrm>
            <a:prstGeom prst="rect">
              <a:avLst/>
            </a:prstGeom>
            <a:solidFill>
              <a:schemeClr val="bg1">
                <a:alpha val="0"/>
              </a:schemeClr>
            </a:solidFill>
          </p:spPr>
          <p:txBody>
            <a:bodyPr wrap="square" rtlCol="0">
              <a:spAutoFit/>
            </a:bodyPr>
            <a:lstStyle/>
            <a:p>
              <a:r>
                <a:rPr lang="en-US" b="1" dirty="0">
                  <a:solidFill>
                    <a:srgbClr val="E5E1D9"/>
                  </a:solidFill>
                </a:rPr>
                <a:t>Collections</a:t>
              </a:r>
              <a:r>
                <a:rPr lang="en-US" sz="1800" b="1" dirty="0"/>
                <a:t> </a:t>
              </a:r>
              <a:r>
                <a:rPr lang="en-US" b="1" dirty="0">
                  <a:solidFill>
                    <a:srgbClr val="E5E1D9"/>
                  </a:solidFill>
                </a:rPr>
                <a:t>&amp;</a:t>
              </a:r>
              <a:r>
                <a:rPr lang="en-US" sz="1800" b="1" dirty="0"/>
                <a:t> </a:t>
              </a:r>
              <a:r>
                <a:rPr lang="en-US" b="1" dirty="0">
                  <a:solidFill>
                    <a:srgbClr val="E5E1D9"/>
                  </a:solidFill>
                </a:rPr>
                <a:t>Digital</a:t>
              </a:r>
              <a:r>
                <a:rPr lang="en-US" sz="1800" b="1" dirty="0"/>
                <a:t> </a:t>
              </a:r>
              <a:r>
                <a:rPr lang="en-US" b="1" dirty="0">
                  <a:solidFill>
                    <a:srgbClr val="E5E1D9"/>
                  </a:solidFill>
                </a:rPr>
                <a:t>Content</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7" y="3016500"/>
            <a:ext cx="1893214" cy="1750573"/>
            <a:chOff x="10418630" y="20919"/>
            <a:chExt cx="1558510" cy="1750573"/>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506711" cy="646331"/>
            </a:xfrm>
            <a:prstGeom prst="rect">
              <a:avLst/>
            </a:prstGeom>
            <a:noFill/>
          </p:spPr>
          <p:txBody>
            <a:bodyPr wrap="square" rtlCol="0">
              <a:spAutoFit/>
            </a:bodyPr>
            <a:lstStyle/>
            <a:p>
              <a:pPr algn="ctr"/>
              <a:r>
                <a:rPr lang="en-US" b="1" dirty="0">
                  <a:solidFill>
                    <a:srgbClr val="E5E1D9"/>
                  </a:solidFill>
                </a:rPr>
                <a:t>Digital &amp; Web Services</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2020-23</a:t>
              </a:r>
            </a:p>
          </p:txBody>
        </p:sp>
      </p:grpSp>
      <p:pic>
        <p:nvPicPr>
          <p:cNvPr id="4" name="Picture 3" descr="Text&#10;&#10;Description automatically generated">
            <a:extLst>
              <a:ext uri="{FF2B5EF4-FFF2-40B4-BE49-F238E27FC236}">
                <a16:creationId xmlns:a16="http://schemas.microsoft.com/office/drawing/2014/main" id="{B16BB819-BD4A-42B6-9FCA-9271C209B4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19323" y="1993291"/>
            <a:ext cx="6697613" cy="4767792"/>
          </a:xfrm>
          <a:prstGeom prst="rect">
            <a:avLst/>
          </a:prstGeom>
        </p:spPr>
      </p:pic>
    </p:spTree>
    <p:extLst>
      <p:ext uri="{BB962C8B-B14F-4D97-AF65-F5344CB8AC3E}">
        <p14:creationId xmlns:p14="http://schemas.microsoft.com/office/powerpoint/2010/main" val="1923046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569039" y="532262"/>
            <a:ext cx="7236274" cy="5328788"/>
          </a:xfrm>
        </p:spPr>
        <p:txBody>
          <a:bodyPr>
            <a:normAutofit/>
          </a:bodyPr>
          <a:lstStyle/>
          <a:p>
            <a:pPr marL="0" indent="0">
              <a:buNone/>
            </a:pPr>
            <a:r>
              <a:rPr lang="en-US" sz="3300" b="1" dirty="0"/>
              <a:t>Strategic Initiative: TDL Larger Attached Storage Project</a:t>
            </a:r>
          </a:p>
          <a:p>
            <a:pPr marL="0" indent="0">
              <a:buNone/>
            </a:pPr>
            <a:r>
              <a:rPr lang="en-US" dirty="0"/>
              <a:t> </a:t>
            </a:r>
          </a:p>
          <a:p>
            <a:pPr marL="0" indent="0">
              <a:buNone/>
            </a:pPr>
            <a:r>
              <a:rPr lang="en-US" b="0" i="0" dirty="0">
                <a:solidFill>
                  <a:srgbClr val="000000"/>
                </a:solidFill>
                <a:effectLst/>
                <a:latin typeface="Calibri" panose="020F0502020204030204" pitchFamily="34" charset="0"/>
              </a:rPr>
              <a:t>Work with Technology Resources and the Texas Digital Library to implement S3 compatible storage at Texas State University and integrate with the Texas Data Repository (TDR) for storage of data objects greater than 10GB in size. </a:t>
            </a:r>
            <a:endParaRPr lang="en-US" dirty="0"/>
          </a:p>
          <a:p>
            <a:pPr marL="0" indent="0">
              <a:buNone/>
            </a:pPr>
            <a:endParaRPr lang="en-US" dirty="0"/>
          </a:p>
          <a:p>
            <a:pPr marL="0" indent="0">
              <a:buNone/>
            </a:pPr>
            <a:endParaRPr lang="en-US" dirty="0"/>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613609"/>
            <a:chOff x="10157766" y="123304"/>
            <a:chExt cx="1872012" cy="2613609"/>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39060" y="1813583"/>
              <a:ext cx="1650858" cy="923330"/>
            </a:xfrm>
            <a:prstGeom prst="rect">
              <a:avLst/>
            </a:prstGeom>
            <a:solidFill>
              <a:schemeClr val="bg1">
                <a:alpha val="0"/>
              </a:schemeClr>
            </a:solidFill>
          </p:spPr>
          <p:txBody>
            <a:bodyPr wrap="square" rtlCol="0">
              <a:spAutoFit/>
            </a:bodyPr>
            <a:lstStyle/>
            <a:p>
              <a:r>
                <a:rPr lang="en-US" b="1" dirty="0">
                  <a:solidFill>
                    <a:srgbClr val="E5E1D9"/>
                  </a:solidFill>
                </a:rPr>
                <a:t>Scholarship &amp; Research</a:t>
              </a:r>
            </a:p>
            <a:p>
              <a:endParaRPr lang="en-US" b="1" dirty="0">
                <a:solidFill>
                  <a:srgbClr val="E5E1D9"/>
                </a:solidFill>
              </a:endParaRP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7" y="3016500"/>
            <a:ext cx="1893214" cy="1750573"/>
            <a:chOff x="10418630" y="20919"/>
            <a:chExt cx="1558510" cy="1750573"/>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506711" cy="646331"/>
            </a:xfrm>
            <a:prstGeom prst="rect">
              <a:avLst/>
            </a:prstGeom>
            <a:noFill/>
          </p:spPr>
          <p:txBody>
            <a:bodyPr wrap="square" rtlCol="0">
              <a:spAutoFit/>
            </a:bodyPr>
            <a:lstStyle/>
            <a:p>
              <a:pPr algn="ctr"/>
              <a:r>
                <a:rPr lang="en-US" b="1" dirty="0">
                  <a:solidFill>
                    <a:srgbClr val="E5E1D9"/>
                  </a:solidFill>
                </a:rPr>
                <a:t>Digital &amp; Web Services</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2020-22</a:t>
              </a:r>
            </a:p>
          </p:txBody>
        </p:sp>
      </p:grpSp>
      <p:pic>
        <p:nvPicPr>
          <p:cNvPr id="14" name="Picture 13" descr="Logo&#10;&#10;Description automatically generated">
            <a:extLst>
              <a:ext uri="{FF2B5EF4-FFF2-40B4-BE49-F238E27FC236}">
                <a16:creationId xmlns:a16="http://schemas.microsoft.com/office/drawing/2014/main" id="{62202D09-CEF7-4371-B213-12B31D913D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0" y="5660464"/>
            <a:ext cx="3152775" cy="476250"/>
          </a:xfrm>
          <a:prstGeom prst="rect">
            <a:avLst/>
          </a:prstGeom>
        </p:spPr>
      </p:pic>
    </p:spTree>
    <p:extLst>
      <p:ext uri="{BB962C8B-B14F-4D97-AF65-F5344CB8AC3E}">
        <p14:creationId xmlns:p14="http://schemas.microsoft.com/office/powerpoint/2010/main" val="3917634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508881" y="252663"/>
            <a:ext cx="7236274" cy="6472990"/>
          </a:xfrm>
        </p:spPr>
        <p:txBody>
          <a:bodyPr>
            <a:normAutofit fontScale="25000" lnSpcReduction="20000"/>
          </a:bodyPr>
          <a:lstStyle/>
          <a:p>
            <a:pPr marL="0" indent="0">
              <a:buNone/>
            </a:pPr>
            <a:r>
              <a:rPr lang="en-US" sz="3300" b="1" dirty="0"/>
              <a:t> </a:t>
            </a:r>
          </a:p>
          <a:p>
            <a:pPr marL="0" indent="0">
              <a:buNone/>
            </a:pPr>
            <a:r>
              <a:rPr lang="en-US" sz="13200" b="1" dirty="0"/>
              <a:t>Strategic Initiative: TDL Larger Attached Storage Project</a:t>
            </a:r>
          </a:p>
          <a:p>
            <a:endParaRPr lang="en-US" dirty="0"/>
          </a:p>
          <a:p>
            <a:r>
              <a:rPr lang="en-US" sz="12000" dirty="0">
                <a:solidFill>
                  <a:srgbClr val="000000"/>
                </a:solidFill>
                <a:latin typeface="Calibri" panose="020F0502020204030204" pitchFamily="34" charset="0"/>
              </a:rPr>
              <a:t>TDR is a Texas Digital Library initiative</a:t>
            </a:r>
          </a:p>
          <a:p>
            <a:r>
              <a:rPr lang="en-US" sz="12000" dirty="0">
                <a:solidFill>
                  <a:srgbClr val="000000"/>
                </a:solidFill>
                <a:latin typeface="Calibri" panose="020F0502020204030204" pitchFamily="34" charset="0"/>
              </a:rPr>
              <a:t>Shared repository</a:t>
            </a:r>
          </a:p>
          <a:p>
            <a:r>
              <a:rPr lang="en-US" sz="12000" dirty="0">
                <a:solidFill>
                  <a:srgbClr val="000000"/>
                </a:solidFill>
                <a:latin typeface="Calibri" panose="020F0502020204030204" pitchFamily="34" charset="0"/>
              </a:rPr>
              <a:t>Uses Dataverse software</a:t>
            </a:r>
          </a:p>
          <a:p>
            <a:r>
              <a:rPr lang="en-US" sz="12000" dirty="0">
                <a:solidFill>
                  <a:srgbClr val="000000"/>
                </a:solidFill>
                <a:latin typeface="Calibri" panose="020F0502020204030204" pitchFamily="34" charset="0"/>
              </a:rPr>
              <a:t>Limit of 10GB per dataset, Faculty need more</a:t>
            </a:r>
          </a:p>
          <a:p>
            <a:endParaRPr lang="en-US" sz="12000" dirty="0">
              <a:solidFill>
                <a:srgbClr val="000000"/>
              </a:solidFill>
              <a:latin typeface="Calibri" panose="020F0502020204030204" pitchFamily="34" charset="0"/>
            </a:endParaRPr>
          </a:p>
          <a:p>
            <a:endParaRPr lang="en-US" sz="12000" dirty="0">
              <a:solidFill>
                <a:srgbClr val="000000"/>
              </a:solidFill>
              <a:latin typeface="Calibri" panose="020F0502020204030204" pitchFamily="34" charset="0"/>
            </a:endParaRPr>
          </a:p>
          <a:p>
            <a:r>
              <a:rPr lang="en-US" sz="12000" dirty="0">
                <a:solidFill>
                  <a:srgbClr val="000000"/>
                </a:solidFill>
                <a:latin typeface="Calibri" panose="020F0502020204030204" pitchFamily="34" charset="0"/>
              </a:rPr>
              <a:t>Pilot project</a:t>
            </a:r>
          </a:p>
          <a:p>
            <a:r>
              <a:rPr lang="en-US" sz="12000" dirty="0">
                <a:solidFill>
                  <a:srgbClr val="000000"/>
                </a:solidFill>
                <a:latin typeface="Calibri" panose="020F0502020204030204" pitchFamily="34" charset="0"/>
              </a:rPr>
              <a:t>Allow data files to be uploaded to local University storage using Amazon’s S3 file storage protocol</a:t>
            </a:r>
          </a:p>
          <a:p>
            <a:r>
              <a:rPr lang="en-US" sz="12000" dirty="0">
                <a:solidFill>
                  <a:srgbClr val="000000"/>
                </a:solidFill>
                <a:latin typeface="Calibri" panose="020F0502020204030204" pitchFamily="34" charset="0"/>
              </a:rPr>
              <a:t>TXSTATE IT will need to install S3 compatible storage</a:t>
            </a:r>
          </a:p>
          <a:p>
            <a:pPr marL="0" indent="0">
              <a:buNone/>
            </a:pPr>
            <a:endParaRPr lang="en-US" dirty="0"/>
          </a:p>
          <a:p>
            <a:pPr marL="0" indent="0">
              <a:buNone/>
            </a:pPr>
            <a:r>
              <a:rPr lang="en-US" b="0" i="0" dirty="0">
                <a:solidFill>
                  <a:srgbClr val="000000"/>
                </a:solidFill>
                <a:effectLst/>
                <a:latin typeface="Calibri" panose="020F0502020204030204" pitchFamily="34" charset="0"/>
              </a:rPr>
              <a:t> </a:t>
            </a:r>
            <a:endParaRPr lang="en-US" dirty="0"/>
          </a:p>
          <a:p>
            <a:pPr marL="0" indent="0">
              <a:buNone/>
            </a:pPr>
            <a:endParaRPr lang="en-US" dirty="0"/>
          </a:p>
          <a:p>
            <a:pPr marL="0" indent="0">
              <a:buNone/>
            </a:pPr>
            <a:endParaRPr lang="en-US" dirty="0"/>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613609"/>
            <a:chOff x="10157766" y="123304"/>
            <a:chExt cx="1872012" cy="2613609"/>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39060" y="1813583"/>
              <a:ext cx="1650858" cy="923330"/>
            </a:xfrm>
            <a:prstGeom prst="rect">
              <a:avLst/>
            </a:prstGeom>
            <a:solidFill>
              <a:schemeClr val="bg1">
                <a:alpha val="0"/>
              </a:schemeClr>
            </a:solidFill>
          </p:spPr>
          <p:txBody>
            <a:bodyPr wrap="square" rtlCol="0">
              <a:spAutoFit/>
            </a:bodyPr>
            <a:lstStyle/>
            <a:p>
              <a:r>
                <a:rPr lang="en-US" b="1" dirty="0">
                  <a:solidFill>
                    <a:srgbClr val="E5E1D9"/>
                  </a:solidFill>
                </a:rPr>
                <a:t>Scholarship &amp; Research</a:t>
              </a:r>
            </a:p>
            <a:p>
              <a:endParaRPr lang="en-US" b="1" dirty="0">
                <a:solidFill>
                  <a:srgbClr val="E5E1D9"/>
                </a:solidFill>
              </a:endParaRP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7" y="3016500"/>
            <a:ext cx="1893214" cy="1750573"/>
            <a:chOff x="10418630" y="20919"/>
            <a:chExt cx="1558510" cy="1750573"/>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506711" cy="646331"/>
            </a:xfrm>
            <a:prstGeom prst="rect">
              <a:avLst/>
            </a:prstGeom>
            <a:noFill/>
          </p:spPr>
          <p:txBody>
            <a:bodyPr wrap="square" rtlCol="0">
              <a:spAutoFit/>
            </a:bodyPr>
            <a:lstStyle/>
            <a:p>
              <a:pPr algn="ctr"/>
              <a:r>
                <a:rPr lang="en-US" b="1" dirty="0">
                  <a:solidFill>
                    <a:srgbClr val="E5E1D9"/>
                  </a:solidFill>
                </a:rPr>
                <a:t>Digital &amp; Web Services</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2020-22</a:t>
              </a:r>
            </a:p>
          </p:txBody>
        </p:sp>
      </p:grpSp>
      <p:pic>
        <p:nvPicPr>
          <p:cNvPr id="1028" name="Picture 4" descr="AWS —Amazon S3 Storage Classes Overview | by Ashish Patel | Awesome Cloud |  Medium">
            <a:extLst>
              <a:ext uri="{FF2B5EF4-FFF2-40B4-BE49-F238E27FC236}">
                <a16:creationId xmlns:a16="http://schemas.microsoft.com/office/drawing/2014/main" id="{5A405DAC-10FF-494A-BD26-50059E17EF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02165" y="3425885"/>
            <a:ext cx="1781373" cy="134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454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508881" y="252663"/>
            <a:ext cx="7236274" cy="5089358"/>
          </a:xfrm>
        </p:spPr>
        <p:txBody>
          <a:bodyPr>
            <a:normAutofit fontScale="32500" lnSpcReduction="20000"/>
          </a:bodyPr>
          <a:lstStyle/>
          <a:p>
            <a:pPr marL="0" indent="0">
              <a:buNone/>
            </a:pPr>
            <a:r>
              <a:rPr lang="en-US" sz="3300" b="1" dirty="0"/>
              <a:t> </a:t>
            </a:r>
          </a:p>
          <a:p>
            <a:pPr marL="0" indent="0">
              <a:buNone/>
            </a:pPr>
            <a:r>
              <a:rPr lang="en-US" sz="9800" b="1" dirty="0"/>
              <a:t>Strategic Initiative: Promote the Digital Collections Repository and Texas Data Repository</a:t>
            </a:r>
          </a:p>
          <a:p>
            <a:endParaRPr lang="en-US" dirty="0"/>
          </a:p>
          <a:p>
            <a:endParaRPr lang="en-US" dirty="0"/>
          </a:p>
          <a:p>
            <a:pPr marL="0" indent="0">
              <a:buNone/>
            </a:pPr>
            <a:r>
              <a:rPr lang="en-US" sz="9800" dirty="0"/>
              <a:t>Assist faculty, staff, and students with deposits; and offer presentations and consultations in collaboration with the Scholarly Communication Team, RIO, and University Libraries Marketing including at least one presentation at the TXST Round Rock Campus per year.</a:t>
            </a:r>
          </a:p>
          <a:p>
            <a:pPr marL="0" indent="0">
              <a:buNone/>
            </a:pPr>
            <a:endParaRPr lang="en-US" dirty="0"/>
          </a:p>
          <a:p>
            <a:pPr marL="0" indent="0">
              <a:buNone/>
            </a:pPr>
            <a:r>
              <a:rPr lang="en-US" b="0" i="0" dirty="0">
                <a:solidFill>
                  <a:srgbClr val="000000"/>
                </a:solidFill>
                <a:effectLst/>
                <a:latin typeface="Calibri" panose="020F0502020204030204" pitchFamily="34" charset="0"/>
              </a:rPr>
              <a:t> </a:t>
            </a:r>
            <a:endParaRPr lang="en-US" dirty="0"/>
          </a:p>
          <a:p>
            <a:pPr marL="0" indent="0">
              <a:buNone/>
            </a:pPr>
            <a:endParaRPr lang="en-US" dirty="0"/>
          </a:p>
          <a:p>
            <a:pPr marL="0" indent="0">
              <a:buNone/>
            </a:pPr>
            <a:endParaRPr lang="en-US" dirty="0"/>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613609"/>
            <a:chOff x="10157766" y="123304"/>
            <a:chExt cx="1872012" cy="2613609"/>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39060" y="1813583"/>
              <a:ext cx="1650858" cy="923330"/>
            </a:xfrm>
            <a:prstGeom prst="rect">
              <a:avLst/>
            </a:prstGeom>
            <a:solidFill>
              <a:schemeClr val="bg1">
                <a:alpha val="0"/>
              </a:schemeClr>
            </a:solidFill>
          </p:spPr>
          <p:txBody>
            <a:bodyPr wrap="square" rtlCol="0">
              <a:spAutoFit/>
            </a:bodyPr>
            <a:lstStyle/>
            <a:p>
              <a:r>
                <a:rPr lang="en-US" b="1" dirty="0">
                  <a:solidFill>
                    <a:srgbClr val="E5E1D9"/>
                  </a:solidFill>
                </a:rPr>
                <a:t>Scholarship &amp; Research</a:t>
              </a:r>
            </a:p>
            <a:p>
              <a:endParaRPr lang="en-US" b="1" dirty="0">
                <a:solidFill>
                  <a:srgbClr val="E5E1D9"/>
                </a:solidFill>
              </a:endParaRP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7" y="3016500"/>
            <a:ext cx="1893214" cy="1750573"/>
            <a:chOff x="10418630" y="20919"/>
            <a:chExt cx="1558510" cy="1750573"/>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506711" cy="646331"/>
            </a:xfrm>
            <a:prstGeom prst="rect">
              <a:avLst/>
            </a:prstGeom>
            <a:noFill/>
          </p:spPr>
          <p:txBody>
            <a:bodyPr wrap="square" rtlCol="0">
              <a:spAutoFit/>
            </a:bodyPr>
            <a:lstStyle/>
            <a:p>
              <a:pPr algn="ctr"/>
              <a:r>
                <a:rPr lang="en-US" b="1" dirty="0">
                  <a:solidFill>
                    <a:srgbClr val="E5E1D9"/>
                  </a:solidFill>
                </a:rPr>
                <a:t>Digital &amp; Web Services</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2020-23</a:t>
              </a:r>
            </a:p>
          </p:txBody>
        </p:sp>
      </p:grpSp>
      <p:pic>
        <p:nvPicPr>
          <p:cNvPr id="2" name="Picture 1" descr="Logo&#10;&#10;Description automatically generated">
            <a:extLst>
              <a:ext uri="{FF2B5EF4-FFF2-40B4-BE49-F238E27FC236}">
                <a16:creationId xmlns:a16="http://schemas.microsoft.com/office/drawing/2014/main" id="{6CEA5CE0-35AD-47AC-B9FE-B1FD029D65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4821" y="5845130"/>
            <a:ext cx="3152775" cy="476250"/>
          </a:xfrm>
          <a:prstGeom prst="rect">
            <a:avLst/>
          </a:prstGeom>
        </p:spPr>
      </p:pic>
      <p:pic>
        <p:nvPicPr>
          <p:cNvPr id="3074" name="Picture 2">
            <a:extLst>
              <a:ext uri="{FF2B5EF4-FFF2-40B4-BE49-F238E27FC236}">
                <a16:creationId xmlns:a16="http://schemas.microsoft.com/office/drawing/2014/main" id="{10423353-3E88-45D8-AD4C-2DDCBCDF48A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4021" y="5167062"/>
            <a:ext cx="31908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131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618915" y="516342"/>
            <a:ext cx="7236274" cy="6250218"/>
          </a:xfrm>
        </p:spPr>
        <p:txBody>
          <a:bodyPr>
            <a:normAutofit fontScale="92500" lnSpcReduction="10000"/>
          </a:bodyPr>
          <a:lstStyle/>
          <a:p>
            <a:pPr marL="0" indent="0">
              <a:buNone/>
            </a:pPr>
            <a:r>
              <a:rPr lang="en-US" sz="3200" b="1" dirty="0"/>
              <a:t>Strategic Initiative:</a:t>
            </a:r>
          </a:p>
          <a:p>
            <a:pPr marL="0" indent="0">
              <a:buNone/>
            </a:pPr>
            <a:r>
              <a:rPr lang="en-US" sz="3200" b="1" dirty="0"/>
              <a:t>Clear 4</a:t>
            </a:r>
            <a:r>
              <a:rPr lang="en-US" sz="3200" b="1" baseline="30000" dirty="0"/>
              <a:t>th</a:t>
            </a:r>
            <a:r>
              <a:rPr lang="en-US" sz="3200" b="1" dirty="0"/>
              <a:t> Floor Compact Shelving</a:t>
            </a:r>
          </a:p>
          <a:p>
            <a:pPr marL="0" indent="0">
              <a:buNone/>
            </a:pPr>
            <a:endParaRPr lang="en-US" sz="3200" dirty="0"/>
          </a:p>
          <a:p>
            <a:pPr marL="0" indent="0">
              <a:buNone/>
            </a:pPr>
            <a:r>
              <a:rPr lang="en-US" sz="3200" dirty="0"/>
              <a:t>Clear all materials shelved in the compact shelving to make room for future library renovations.</a:t>
            </a:r>
          </a:p>
          <a:p>
            <a:pPr marL="0" indent="0">
              <a:buNone/>
            </a:pPr>
            <a:endParaRPr lang="en-US" sz="3200" dirty="0"/>
          </a:p>
          <a:p>
            <a:r>
              <a:rPr lang="en-US" sz="3200" dirty="0"/>
              <a:t>Retro-catalog all uncataloged materials</a:t>
            </a:r>
          </a:p>
          <a:p>
            <a:r>
              <a:rPr lang="en-US" dirty="0"/>
              <a:t>Relocate items to the ARC or Alkek stacks</a:t>
            </a:r>
          </a:p>
          <a:p>
            <a:r>
              <a:rPr lang="en-US" sz="3200" dirty="0"/>
              <a:t>Weed items no longer needed for the collection</a:t>
            </a:r>
          </a:p>
          <a:p>
            <a:pPr marL="0" indent="0">
              <a:buNone/>
            </a:pPr>
            <a:r>
              <a:rPr lang="en-US" sz="3200" i="1" dirty="0"/>
              <a:t>A special thank you to all staff who have continually helped with this project since it began in FY2020.</a:t>
            </a:r>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059611"/>
            <a:chOff x="10157766" y="123304"/>
            <a:chExt cx="1872012" cy="2059611"/>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29155" y="1813583"/>
              <a:ext cx="1650858" cy="369332"/>
            </a:xfrm>
            <a:prstGeom prst="rect">
              <a:avLst/>
            </a:prstGeom>
            <a:solidFill>
              <a:schemeClr val="bg1">
                <a:alpha val="0"/>
              </a:schemeClr>
            </a:solidFill>
          </p:spPr>
          <p:txBody>
            <a:bodyPr wrap="square" rtlCol="0">
              <a:spAutoFit/>
            </a:bodyPr>
            <a:lstStyle/>
            <a:p>
              <a:r>
                <a:rPr lang="en-US" b="1" dirty="0">
                  <a:solidFill>
                    <a:srgbClr val="E5E1D9"/>
                  </a:solidFill>
                </a:rPr>
                <a:t>Library  Spaces</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7" y="2462502"/>
            <a:ext cx="1893214" cy="2027572"/>
            <a:chOff x="10418630" y="20919"/>
            <a:chExt cx="1558510" cy="2027572"/>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506711" cy="923330"/>
            </a:xfrm>
            <a:prstGeom prst="rect">
              <a:avLst/>
            </a:prstGeom>
            <a:noFill/>
          </p:spPr>
          <p:txBody>
            <a:bodyPr wrap="square" rtlCol="0">
              <a:spAutoFit/>
            </a:bodyPr>
            <a:lstStyle/>
            <a:p>
              <a:pPr algn="ctr"/>
              <a:r>
                <a:rPr lang="en-US" b="1" dirty="0">
                  <a:solidFill>
                    <a:srgbClr val="E5E1D9"/>
                  </a:solidFill>
                </a:rPr>
                <a:t>Cataloging &amp; Metadata Services &amp; RLS</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2020-2025</a:t>
              </a:r>
            </a:p>
          </p:txBody>
        </p:sp>
      </p:grpSp>
      <p:pic>
        <p:nvPicPr>
          <p:cNvPr id="2" name="Picture 1"/>
          <p:cNvPicPr>
            <a:picLocks noChangeAspect="1"/>
          </p:cNvPicPr>
          <p:nvPr/>
        </p:nvPicPr>
        <p:blipFill>
          <a:blip r:embed="rId9"/>
          <a:stretch>
            <a:fillRect/>
          </a:stretch>
        </p:blipFill>
        <p:spPr>
          <a:xfrm>
            <a:off x="10234388" y="532262"/>
            <a:ext cx="1801730" cy="990392"/>
          </a:xfrm>
          <a:prstGeom prst="rect">
            <a:avLst/>
          </a:prstGeom>
        </p:spPr>
      </p:pic>
    </p:spTree>
    <p:extLst>
      <p:ext uri="{BB962C8B-B14F-4D97-AF65-F5344CB8AC3E}">
        <p14:creationId xmlns:p14="http://schemas.microsoft.com/office/powerpoint/2010/main" val="4216267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569038" y="121279"/>
            <a:ext cx="7622961" cy="6645281"/>
          </a:xfrm>
        </p:spPr>
        <p:txBody>
          <a:bodyPr>
            <a:normAutofit fontScale="92500" lnSpcReduction="10000"/>
          </a:bodyPr>
          <a:lstStyle/>
          <a:p>
            <a:pPr marL="0" indent="0">
              <a:buNone/>
            </a:pPr>
            <a:r>
              <a:rPr lang="en-US" sz="3200" b="1" dirty="0"/>
              <a:t>Strategic Initiative: </a:t>
            </a:r>
          </a:p>
          <a:p>
            <a:pPr marL="0" indent="0">
              <a:buNone/>
            </a:pPr>
            <a:r>
              <a:rPr lang="en-US" sz="3200" b="1" dirty="0"/>
              <a:t>RFID Alkek Library Collections</a:t>
            </a:r>
          </a:p>
          <a:p>
            <a:pPr marL="0" indent="0">
              <a:buNone/>
            </a:pPr>
            <a:r>
              <a:rPr lang="en-US" dirty="0"/>
              <a:t>	What is RFID?</a:t>
            </a:r>
            <a:endParaRPr lang="en-US" sz="3200" dirty="0"/>
          </a:p>
          <a:p>
            <a:r>
              <a:rPr lang="en-US" sz="3200" dirty="0"/>
              <a:t>RFID tags will program an item’s barcode and other information to each tagged library item.</a:t>
            </a:r>
          </a:p>
          <a:p>
            <a:r>
              <a:rPr lang="en-US" dirty="0"/>
              <a:t>This programming will:</a:t>
            </a:r>
          </a:p>
          <a:p>
            <a:pPr lvl="1"/>
            <a:r>
              <a:rPr lang="en-US" dirty="0"/>
              <a:t>Enhance and improve security</a:t>
            </a:r>
          </a:p>
          <a:p>
            <a:pPr lvl="1"/>
            <a:r>
              <a:rPr lang="en-US" dirty="0"/>
              <a:t>Improve check-out/check-in services</a:t>
            </a:r>
          </a:p>
          <a:p>
            <a:pPr lvl="1"/>
            <a:r>
              <a:rPr lang="en-US" dirty="0"/>
              <a:t>Implement a stacks inventory system</a:t>
            </a:r>
          </a:p>
          <a:p>
            <a:r>
              <a:rPr lang="en-US" dirty="0"/>
              <a:t>RFID </a:t>
            </a:r>
            <a:r>
              <a:rPr lang="en-US" i="1" dirty="0"/>
              <a:t>2 Year </a:t>
            </a:r>
            <a:r>
              <a:rPr lang="en-US" dirty="0"/>
              <a:t>Conversion Project:</a:t>
            </a:r>
          </a:p>
          <a:p>
            <a:pPr lvl="1"/>
            <a:r>
              <a:rPr lang="en-US" i="1" dirty="0"/>
              <a:t>Small Projects</a:t>
            </a:r>
            <a:r>
              <a:rPr lang="en-US" dirty="0"/>
              <a:t>: Alkek 1 equipment, 2</a:t>
            </a:r>
            <a:r>
              <a:rPr lang="en-US" baseline="30000" dirty="0"/>
              <a:t>nd</a:t>
            </a:r>
            <a:r>
              <a:rPr lang="en-US" dirty="0"/>
              <a:t> floor items, 3</a:t>
            </a:r>
            <a:r>
              <a:rPr lang="en-US" baseline="30000" dirty="0"/>
              <a:t>rd</a:t>
            </a:r>
            <a:r>
              <a:rPr lang="en-US" dirty="0"/>
              <a:t> floor collections</a:t>
            </a:r>
          </a:p>
          <a:p>
            <a:pPr lvl="1"/>
            <a:r>
              <a:rPr lang="en-US" i="1" dirty="0"/>
              <a:t>Large Projects</a:t>
            </a:r>
            <a:r>
              <a:rPr lang="en-US" dirty="0"/>
              <a:t>: 6</a:t>
            </a:r>
            <a:r>
              <a:rPr lang="en-US" baseline="30000" dirty="0"/>
              <a:t>th</a:t>
            </a:r>
            <a:r>
              <a:rPr lang="en-US" dirty="0"/>
              <a:t> floor will be completed first. Then the 5</a:t>
            </a:r>
            <a:r>
              <a:rPr lang="en-US" baseline="30000" dirty="0"/>
              <a:t>th</a:t>
            </a:r>
            <a:r>
              <a:rPr lang="en-US" dirty="0"/>
              <a:t> floor.</a:t>
            </a:r>
          </a:p>
          <a:p>
            <a:pPr lvl="1"/>
            <a:r>
              <a:rPr lang="en-US" dirty="0"/>
              <a:t>CDS and RLS staff will manage and staff projects.</a:t>
            </a:r>
          </a:p>
          <a:p>
            <a:pPr lvl="2"/>
            <a:endParaRPr lang="en-US" dirty="0"/>
          </a:p>
          <a:p>
            <a:pPr lvl="1"/>
            <a:endParaRPr lang="en-US" dirty="0"/>
          </a:p>
          <a:p>
            <a:pPr marL="457200" lvl="1" indent="0">
              <a:buNone/>
            </a:pPr>
            <a:endParaRPr lang="en-US" dirty="0"/>
          </a:p>
          <a:p>
            <a:endParaRPr lang="en-US" sz="3200" dirty="0"/>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043291"/>
            <a:chOff x="10157766" y="123304"/>
            <a:chExt cx="1872012" cy="2043291"/>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10288" y="1797263"/>
              <a:ext cx="1650858" cy="369332"/>
            </a:xfrm>
            <a:prstGeom prst="rect">
              <a:avLst/>
            </a:prstGeom>
            <a:solidFill>
              <a:schemeClr val="bg1">
                <a:alpha val="0"/>
              </a:schemeClr>
            </a:solidFill>
          </p:spPr>
          <p:txBody>
            <a:bodyPr wrap="square" rtlCol="0">
              <a:spAutoFit/>
            </a:bodyPr>
            <a:lstStyle/>
            <a:p>
              <a:r>
                <a:rPr lang="en-US" b="1" dirty="0">
                  <a:solidFill>
                    <a:srgbClr val="E5E1D9"/>
                  </a:solidFill>
                </a:rPr>
                <a:t>Library  Experience</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4" y="2462502"/>
            <a:ext cx="2123759" cy="2027572"/>
            <a:chOff x="10418630" y="20919"/>
            <a:chExt cx="1748297" cy="2027572"/>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748297" cy="923330"/>
            </a:xfrm>
            <a:prstGeom prst="rect">
              <a:avLst/>
            </a:prstGeom>
            <a:noFill/>
          </p:spPr>
          <p:txBody>
            <a:bodyPr wrap="square" rtlCol="0">
              <a:spAutoFit/>
            </a:bodyPr>
            <a:lstStyle/>
            <a:p>
              <a:pPr algn="ctr"/>
              <a:r>
                <a:rPr lang="en-US" b="1" dirty="0">
                  <a:solidFill>
                    <a:srgbClr val="E5E1D9"/>
                  </a:solidFill>
                </a:rPr>
                <a:t>Project Managers:</a:t>
              </a:r>
            </a:p>
            <a:p>
              <a:pPr algn="ctr"/>
              <a:r>
                <a:rPr lang="en-US" b="1" dirty="0">
                  <a:solidFill>
                    <a:srgbClr val="E5E1D9"/>
                  </a:solidFill>
                </a:rPr>
                <a:t>Misty Hopper</a:t>
              </a:r>
            </a:p>
            <a:p>
              <a:pPr algn="ctr"/>
              <a:r>
                <a:rPr lang="en-US" b="1" dirty="0">
                  <a:solidFill>
                    <a:srgbClr val="E5E1D9"/>
                  </a:solidFill>
                </a:rPr>
                <a:t>Paivi Rentz</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2020-2022</a:t>
              </a:r>
            </a:p>
          </p:txBody>
        </p:sp>
      </p:grpSp>
      <p:pic>
        <p:nvPicPr>
          <p:cNvPr id="14" name="Picture 13"/>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855199" y="336524"/>
            <a:ext cx="1796201" cy="970920"/>
          </a:xfrm>
          <a:prstGeom prst="rect">
            <a:avLst/>
          </a:prstGeom>
        </p:spPr>
      </p:pic>
    </p:spTree>
    <p:extLst>
      <p:ext uri="{BB962C8B-B14F-4D97-AF65-F5344CB8AC3E}">
        <p14:creationId xmlns:p14="http://schemas.microsoft.com/office/powerpoint/2010/main" val="3739541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569038" y="532262"/>
            <a:ext cx="7434539" cy="5328788"/>
          </a:xfrm>
        </p:spPr>
        <p:txBody>
          <a:bodyPr>
            <a:normAutofit/>
          </a:bodyPr>
          <a:lstStyle/>
          <a:p>
            <a:pPr marL="0" indent="0" algn="ctr">
              <a:buNone/>
            </a:pPr>
            <a:r>
              <a:rPr lang="en-US" sz="2800" b="1" dirty="0"/>
              <a:t>Strategic Initiative: </a:t>
            </a:r>
          </a:p>
          <a:p>
            <a:pPr marL="0" indent="0" algn="ctr">
              <a:buNone/>
            </a:pPr>
            <a:r>
              <a:rPr lang="en-US" sz="2800" b="1" dirty="0"/>
              <a:t>RFID Alkek Library Collections</a:t>
            </a:r>
          </a:p>
          <a:p>
            <a:pPr marL="0" indent="0" algn="ctr">
              <a:buNone/>
            </a:pPr>
            <a:r>
              <a:rPr lang="en-US" sz="2000" b="1" dirty="0"/>
              <a:t>Security Gates</a:t>
            </a:r>
          </a:p>
          <a:p>
            <a:r>
              <a:rPr lang="en-US" sz="2800" dirty="0"/>
              <a:t>What happens when an item which is not checked out goes through gate?</a:t>
            </a:r>
          </a:p>
          <a:p>
            <a:pPr lvl="1"/>
            <a:r>
              <a:rPr lang="en-US" sz="2400" b="1" dirty="0"/>
              <a:t>Alert</a:t>
            </a:r>
            <a:r>
              <a:rPr lang="en-US" sz="2400" dirty="0"/>
              <a:t>: we can program audible and/or visual warning</a:t>
            </a:r>
          </a:p>
          <a:p>
            <a:pPr lvl="1"/>
            <a:r>
              <a:rPr lang="en-US" sz="2400" b="1" dirty="0"/>
              <a:t>Report</a:t>
            </a:r>
            <a:r>
              <a:rPr lang="en-US" sz="2400" dirty="0"/>
              <a:t>: Gates will detect, identify, and report any item which is taken through the gate without being checked out.</a:t>
            </a:r>
            <a:endParaRPr lang="en-US" dirty="0"/>
          </a:p>
          <a:p>
            <a:pPr marL="0" indent="0">
              <a:buNone/>
            </a:pPr>
            <a:endParaRPr lang="en-US" dirty="0"/>
          </a:p>
          <a:p>
            <a:endParaRPr lang="en-US" sz="3200" dirty="0"/>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043291"/>
            <a:chOff x="10157766" y="123304"/>
            <a:chExt cx="1872012" cy="2043291"/>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10288" y="1797263"/>
              <a:ext cx="1650858" cy="369332"/>
            </a:xfrm>
            <a:prstGeom prst="rect">
              <a:avLst/>
            </a:prstGeom>
            <a:solidFill>
              <a:schemeClr val="bg1">
                <a:alpha val="0"/>
              </a:schemeClr>
            </a:solidFill>
          </p:spPr>
          <p:txBody>
            <a:bodyPr wrap="square" rtlCol="0">
              <a:spAutoFit/>
            </a:bodyPr>
            <a:lstStyle/>
            <a:p>
              <a:r>
                <a:rPr lang="en-US" b="1" dirty="0">
                  <a:solidFill>
                    <a:srgbClr val="E5E1D9"/>
                  </a:solidFill>
                </a:rPr>
                <a:t>Library  Experience</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4" y="2462502"/>
            <a:ext cx="2123759" cy="2027572"/>
            <a:chOff x="10418630" y="20919"/>
            <a:chExt cx="1748297" cy="2027572"/>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748297" cy="923330"/>
            </a:xfrm>
            <a:prstGeom prst="rect">
              <a:avLst/>
            </a:prstGeom>
            <a:noFill/>
          </p:spPr>
          <p:txBody>
            <a:bodyPr wrap="square" rtlCol="0">
              <a:spAutoFit/>
            </a:bodyPr>
            <a:lstStyle/>
            <a:p>
              <a:pPr algn="ctr"/>
              <a:r>
                <a:rPr lang="en-US" b="1" dirty="0">
                  <a:solidFill>
                    <a:srgbClr val="E5E1D9"/>
                  </a:solidFill>
                </a:rPr>
                <a:t>Project Managers:</a:t>
              </a:r>
            </a:p>
            <a:p>
              <a:pPr algn="ctr"/>
              <a:r>
                <a:rPr lang="en-US" b="1" dirty="0">
                  <a:solidFill>
                    <a:srgbClr val="E5E1D9"/>
                  </a:solidFill>
                </a:rPr>
                <a:t>Misty Hopper</a:t>
              </a:r>
            </a:p>
            <a:p>
              <a:pPr algn="ctr"/>
              <a:r>
                <a:rPr lang="en-US" b="1" dirty="0">
                  <a:solidFill>
                    <a:srgbClr val="E5E1D9"/>
                  </a:solidFill>
                </a:rPr>
                <a:t>Paivi Rentz</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2020-2022</a:t>
              </a:r>
            </a:p>
          </p:txBody>
        </p:sp>
      </p:grpSp>
      <p:pic>
        <p:nvPicPr>
          <p:cNvPr id="15" name="Picture 14"/>
          <p:cNvPicPr>
            <a:picLocks noChangeAspect="1"/>
          </p:cNvPicPr>
          <p:nvPr/>
        </p:nvPicPr>
        <p:blipFill rotWithShape="1">
          <a:blip r:embed="rId9">
            <a:extLst>
              <a:ext uri="{28A0092B-C50C-407E-A947-70E740481C1C}">
                <a14:useLocalDpi xmlns:a14="http://schemas.microsoft.com/office/drawing/2010/main" val="0"/>
              </a:ext>
            </a:extLst>
          </a:blip>
          <a:srcRect t="18297" b="15167"/>
          <a:stretch/>
        </p:blipFill>
        <p:spPr>
          <a:xfrm>
            <a:off x="5004261" y="4272742"/>
            <a:ext cx="5952284" cy="2496799"/>
          </a:xfrm>
          <a:prstGeom prst="rect">
            <a:avLst/>
          </a:prstGeom>
        </p:spPr>
      </p:pic>
    </p:spTree>
    <p:extLst>
      <p:ext uri="{BB962C8B-B14F-4D97-AF65-F5344CB8AC3E}">
        <p14:creationId xmlns:p14="http://schemas.microsoft.com/office/powerpoint/2010/main" val="4266170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501306" y="121279"/>
            <a:ext cx="5861890" cy="6528903"/>
          </a:xfrm>
        </p:spPr>
        <p:txBody>
          <a:bodyPr>
            <a:normAutofit fontScale="85000" lnSpcReduction="20000"/>
          </a:bodyPr>
          <a:lstStyle/>
          <a:p>
            <a:pPr marL="0" indent="0" algn="ctr">
              <a:buNone/>
            </a:pPr>
            <a:r>
              <a:rPr lang="en-US" sz="3200" b="1" dirty="0"/>
              <a:t>Strategic Initiative: </a:t>
            </a:r>
          </a:p>
          <a:p>
            <a:pPr marL="0" indent="0" algn="ctr">
              <a:buNone/>
            </a:pPr>
            <a:r>
              <a:rPr lang="en-US" sz="3200" b="1" dirty="0"/>
              <a:t>RFID Alkek Library Collections</a:t>
            </a:r>
          </a:p>
          <a:p>
            <a:pPr marL="0" indent="0" algn="ctr">
              <a:buNone/>
            </a:pPr>
            <a:r>
              <a:rPr lang="en-US" sz="2800" b="1" dirty="0"/>
              <a:t>Circulation Services</a:t>
            </a:r>
          </a:p>
          <a:p>
            <a:pPr marL="457200" lvl="1" indent="0">
              <a:buNone/>
            </a:pPr>
            <a:endParaRPr lang="en-US" sz="1600" dirty="0"/>
          </a:p>
          <a:p>
            <a:r>
              <a:rPr lang="en-US" dirty="0"/>
              <a:t>Stacks of items can be read at once when placed on RFID read pads, enabling improved patron services and self-checkout.</a:t>
            </a:r>
          </a:p>
          <a:p>
            <a:r>
              <a:rPr lang="en-US" dirty="0"/>
              <a:t>Upon check-out/in, RFID label security signal is automatically turned off or on. (No more de-tuner labels)</a:t>
            </a:r>
          </a:p>
          <a:p>
            <a:r>
              <a:rPr lang="en-US" dirty="0"/>
              <a:t>Self-checkout stations will be installed on multiple floors in Alkek.</a:t>
            </a:r>
          </a:p>
          <a:p>
            <a:pPr lvl="1"/>
            <a:r>
              <a:rPr lang="en-US" dirty="0"/>
              <a:t>Due to the length of time it will take to convert the entire Alkek collections. There will be two phases for self-checkout scanning:</a:t>
            </a:r>
          </a:p>
          <a:p>
            <a:pPr lvl="1"/>
            <a:r>
              <a:rPr lang="en-US" dirty="0"/>
              <a:t>Phase 1: Barcode scans</a:t>
            </a:r>
          </a:p>
          <a:p>
            <a:pPr lvl="2"/>
            <a:r>
              <a:rPr lang="en-US" dirty="0"/>
              <a:t>Patrons must scan individual barcodes</a:t>
            </a:r>
          </a:p>
          <a:p>
            <a:pPr lvl="1"/>
            <a:r>
              <a:rPr lang="en-US" dirty="0"/>
              <a:t>Phase 2: RFID scans</a:t>
            </a:r>
          </a:p>
          <a:p>
            <a:pPr lvl="1"/>
            <a:endParaRPr lang="en-US" dirty="0"/>
          </a:p>
          <a:p>
            <a:endParaRPr lang="en-US" sz="3200" dirty="0"/>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043291"/>
            <a:chOff x="10157766" y="123304"/>
            <a:chExt cx="1872012" cy="2043291"/>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10288" y="1797263"/>
              <a:ext cx="1650858" cy="369332"/>
            </a:xfrm>
            <a:prstGeom prst="rect">
              <a:avLst/>
            </a:prstGeom>
            <a:solidFill>
              <a:schemeClr val="bg1">
                <a:alpha val="0"/>
              </a:schemeClr>
            </a:solidFill>
          </p:spPr>
          <p:txBody>
            <a:bodyPr wrap="square" rtlCol="0">
              <a:spAutoFit/>
            </a:bodyPr>
            <a:lstStyle/>
            <a:p>
              <a:r>
                <a:rPr lang="en-US" b="1" dirty="0">
                  <a:solidFill>
                    <a:srgbClr val="E5E1D9"/>
                  </a:solidFill>
                </a:rPr>
                <a:t>Library  Experience</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4" y="2462502"/>
            <a:ext cx="2123759" cy="2027572"/>
            <a:chOff x="10418630" y="20919"/>
            <a:chExt cx="1748297" cy="2027572"/>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748297" cy="923330"/>
            </a:xfrm>
            <a:prstGeom prst="rect">
              <a:avLst/>
            </a:prstGeom>
            <a:noFill/>
          </p:spPr>
          <p:txBody>
            <a:bodyPr wrap="square" rtlCol="0">
              <a:spAutoFit/>
            </a:bodyPr>
            <a:lstStyle/>
            <a:p>
              <a:pPr algn="ctr"/>
              <a:r>
                <a:rPr lang="en-US" b="1" dirty="0">
                  <a:solidFill>
                    <a:srgbClr val="E5E1D9"/>
                  </a:solidFill>
                </a:rPr>
                <a:t>Project Managers:</a:t>
              </a:r>
            </a:p>
            <a:p>
              <a:pPr algn="ctr"/>
              <a:r>
                <a:rPr lang="en-US" b="1" dirty="0">
                  <a:solidFill>
                    <a:srgbClr val="E5E1D9"/>
                  </a:solidFill>
                </a:rPr>
                <a:t>Misty Hopper</a:t>
              </a:r>
            </a:p>
            <a:p>
              <a:pPr algn="ctr"/>
              <a:r>
                <a:rPr lang="en-US" b="1" dirty="0">
                  <a:solidFill>
                    <a:srgbClr val="E5E1D9"/>
                  </a:solidFill>
                </a:rPr>
                <a:t>Paivi Rentz</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2020-2022</a:t>
              </a:r>
            </a:p>
          </p:txBody>
        </p:sp>
      </p:grpSp>
      <p:pic>
        <p:nvPicPr>
          <p:cNvPr id="2" name="Picture 1"/>
          <p:cNvPicPr>
            <a:picLocks noChangeAspect="1"/>
          </p:cNvPicPr>
          <p:nvPr/>
        </p:nvPicPr>
        <p:blipFill>
          <a:blip r:embed="rId9"/>
          <a:stretch>
            <a:fillRect/>
          </a:stretch>
        </p:blipFill>
        <p:spPr>
          <a:xfrm>
            <a:off x="10363200" y="2286471"/>
            <a:ext cx="1828800" cy="3743325"/>
          </a:xfrm>
          <a:prstGeom prst="rect">
            <a:avLst/>
          </a:prstGeom>
        </p:spPr>
      </p:pic>
    </p:spTree>
    <p:extLst>
      <p:ext uri="{BB962C8B-B14F-4D97-AF65-F5344CB8AC3E}">
        <p14:creationId xmlns:p14="http://schemas.microsoft.com/office/powerpoint/2010/main" val="1863774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347557" y="508955"/>
            <a:ext cx="7722524" cy="4129547"/>
          </a:xfrm>
        </p:spPr>
        <p:txBody>
          <a:bodyPr>
            <a:normAutofit fontScale="85000" lnSpcReduction="20000"/>
          </a:bodyPr>
          <a:lstStyle/>
          <a:p>
            <a:pPr marL="0" indent="0" algn="ctr">
              <a:buNone/>
            </a:pPr>
            <a:r>
              <a:rPr lang="en-US" sz="3800" b="1" dirty="0"/>
              <a:t>Strategic Initiative: </a:t>
            </a:r>
          </a:p>
          <a:p>
            <a:pPr marL="0" indent="0" algn="ctr">
              <a:buNone/>
            </a:pPr>
            <a:r>
              <a:rPr lang="en-US" sz="3800" b="1" dirty="0"/>
              <a:t>RFID Alkek Library Collections</a:t>
            </a:r>
          </a:p>
          <a:p>
            <a:pPr marL="0" indent="0" algn="ctr">
              <a:buNone/>
            </a:pPr>
            <a:r>
              <a:rPr lang="en-US" b="1" dirty="0"/>
              <a:t>Stacks Inventory</a:t>
            </a:r>
            <a:endParaRPr lang="en-US" sz="3200" b="1" dirty="0"/>
          </a:p>
          <a:p>
            <a:pPr marL="457200" lvl="1" indent="0">
              <a:buNone/>
            </a:pPr>
            <a:endParaRPr lang="en-US" dirty="0"/>
          </a:p>
          <a:p>
            <a:r>
              <a:rPr lang="en-US" dirty="0"/>
              <a:t>Sierra shelf-lists are uploaded to the inventory wand</a:t>
            </a:r>
          </a:p>
          <a:p>
            <a:r>
              <a:rPr lang="en-US" dirty="0"/>
              <a:t>When scanning the shelves, wand reports information such as:</a:t>
            </a:r>
          </a:p>
          <a:p>
            <a:pPr lvl="1"/>
            <a:r>
              <a:rPr lang="en-US" dirty="0"/>
              <a:t>Out of call number order</a:t>
            </a:r>
          </a:p>
          <a:p>
            <a:pPr lvl="1"/>
            <a:r>
              <a:rPr lang="en-US" dirty="0"/>
              <a:t>Missing items</a:t>
            </a:r>
          </a:p>
          <a:p>
            <a:pPr lvl="1"/>
            <a:r>
              <a:rPr lang="en-US" dirty="0"/>
              <a:t>Non-available status items (such as claimed returned) </a:t>
            </a:r>
          </a:p>
          <a:p>
            <a:pPr lvl="1"/>
            <a:r>
              <a:rPr lang="en-US" dirty="0"/>
              <a:t>Identify other problems (wrong collection, etc.)</a:t>
            </a:r>
          </a:p>
          <a:p>
            <a:pPr marL="0" indent="0">
              <a:buNone/>
            </a:pPr>
            <a:endParaRPr lang="en-US" dirty="0"/>
          </a:p>
          <a:p>
            <a:pPr marL="0" indent="0">
              <a:buNone/>
            </a:pPr>
            <a:endParaRPr lang="en-US" dirty="0"/>
          </a:p>
          <a:p>
            <a:endParaRPr lang="en-US" dirty="0"/>
          </a:p>
          <a:p>
            <a:endParaRPr lang="en-US" sz="3200" dirty="0"/>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043291"/>
            <a:chOff x="10157766" y="123304"/>
            <a:chExt cx="1872012" cy="2043291"/>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10288" y="1797263"/>
              <a:ext cx="1650858" cy="369332"/>
            </a:xfrm>
            <a:prstGeom prst="rect">
              <a:avLst/>
            </a:prstGeom>
            <a:solidFill>
              <a:schemeClr val="bg1">
                <a:alpha val="0"/>
              </a:schemeClr>
            </a:solidFill>
          </p:spPr>
          <p:txBody>
            <a:bodyPr wrap="square" rtlCol="0">
              <a:spAutoFit/>
            </a:bodyPr>
            <a:lstStyle/>
            <a:p>
              <a:r>
                <a:rPr lang="en-US" b="1" dirty="0">
                  <a:solidFill>
                    <a:srgbClr val="E5E1D9"/>
                  </a:solidFill>
                </a:rPr>
                <a:t>Library  Experience</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4" y="2462502"/>
            <a:ext cx="2123759" cy="2027572"/>
            <a:chOff x="10418630" y="20919"/>
            <a:chExt cx="1748297" cy="2027572"/>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748297" cy="923330"/>
            </a:xfrm>
            <a:prstGeom prst="rect">
              <a:avLst/>
            </a:prstGeom>
            <a:noFill/>
          </p:spPr>
          <p:txBody>
            <a:bodyPr wrap="square" rtlCol="0">
              <a:spAutoFit/>
            </a:bodyPr>
            <a:lstStyle/>
            <a:p>
              <a:pPr algn="ctr"/>
              <a:r>
                <a:rPr lang="en-US" b="1" dirty="0">
                  <a:solidFill>
                    <a:srgbClr val="E5E1D9"/>
                  </a:solidFill>
                </a:rPr>
                <a:t>Project Managers:</a:t>
              </a:r>
            </a:p>
            <a:p>
              <a:pPr algn="ctr"/>
              <a:r>
                <a:rPr lang="en-US" b="1" dirty="0">
                  <a:solidFill>
                    <a:srgbClr val="E5E1D9"/>
                  </a:solidFill>
                </a:rPr>
                <a:t>Misty Hopper</a:t>
              </a:r>
            </a:p>
            <a:p>
              <a:pPr algn="ctr"/>
              <a:r>
                <a:rPr lang="en-US" b="1" dirty="0">
                  <a:solidFill>
                    <a:srgbClr val="E5E1D9"/>
                  </a:solidFill>
                </a:rPr>
                <a:t>Paivi Rentz</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2020-2022</a:t>
              </a:r>
            </a:p>
          </p:txBody>
        </p:sp>
      </p:grpSp>
      <p:pic>
        <p:nvPicPr>
          <p:cNvPr id="14" name="Picture 13"/>
          <p:cNvPicPr>
            <a:picLocks noChangeAspect="1"/>
          </p:cNvPicPr>
          <p:nvPr/>
        </p:nvPicPr>
        <p:blipFill>
          <a:blip r:embed="rId9"/>
          <a:stretch>
            <a:fillRect/>
          </a:stretch>
        </p:blipFill>
        <p:spPr>
          <a:xfrm>
            <a:off x="6218237" y="4721694"/>
            <a:ext cx="2600325" cy="1790700"/>
          </a:xfrm>
          <a:prstGeom prst="rect">
            <a:avLst/>
          </a:prstGeom>
        </p:spPr>
      </p:pic>
    </p:spTree>
    <p:extLst>
      <p:ext uri="{BB962C8B-B14F-4D97-AF65-F5344CB8AC3E}">
        <p14:creationId xmlns:p14="http://schemas.microsoft.com/office/powerpoint/2010/main" val="3628148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196505" y="0"/>
            <a:ext cx="8130961" cy="6858000"/>
          </a:xfrm>
        </p:spPr>
        <p:txBody>
          <a:bodyPr>
            <a:normAutofit/>
          </a:bodyPr>
          <a:lstStyle/>
          <a:p>
            <a:pPr marL="0" indent="0" algn="ctr">
              <a:buNone/>
            </a:pPr>
            <a:r>
              <a:rPr lang="en-US" sz="3200" b="1" dirty="0"/>
              <a:t>Strategic Initiative: </a:t>
            </a:r>
          </a:p>
          <a:p>
            <a:pPr marL="0" indent="0" algn="ctr">
              <a:buNone/>
            </a:pPr>
            <a:r>
              <a:rPr lang="en-US" sz="3200" b="1" dirty="0"/>
              <a:t>RFID Preparation Project </a:t>
            </a:r>
          </a:p>
          <a:p>
            <a:pPr marL="0" indent="0" algn="ctr">
              <a:buNone/>
            </a:pPr>
            <a:endParaRPr lang="en-US" sz="3200" b="1" dirty="0"/>
          </a:p>
          <a:p>
            <a:pPr marL="0" indent="0" algn="ctr">
              <a:buNone/>
            </a:pPr>
            <a:r>
              <a:rPr lang="en-US" i="1" dirty="0"/>
              <a:t>Remove Identified Items on Alkek 5 &amp; 6 to reduce how many RFID items need retro-conversion. </a:t>
            </a:r>
            <a:endParaRPr lang="en-US" sz="3200" i="1" dirty="0"/>
          </a:p>
          <a:p>
            <a:pPr marL="0" indent="0">
              <a:buNone/>
            </a:pPr>
            <a:r>
              <a:rPr lang="en-US" dirty="0"/>
              <a:t>Before tagging floors 5 and 6, Cataloging staff will remove up to 19,000 items. Project Includes:</a:t>
            </a:r>
          </a:p>
          <a:p>
            <a:r>
              <a:rPr lang="en-US" sz="2800" dirty="0"/>
              <a:t>Relocate remaining serials to ARC</a:t>
            </a:r>
          </a:p>
          <a:p>
            <a:r>
              <a:rPr lang="en-US" sz="2800" dirty="0"/>
              <a:t>Relocate ‘ready for ARC’ monographs </a:t>
            </a:r>
          </a:p>
          <a:p>
            <a:r>
              <a:rPr lang="en-US" sz="2800" dirty="0"/>
              <a:t>Weed identified items after approval from Collection Development</a:t>
            </a:r>
          </a:p>
          <a:p>
            <a:endParaRPr lang="en-US" dirty="0"/>
          </a:p>
          <a:p>
            <a:pPr marL="0" indent="0">
              <a:buNone/>
            </a:pPr>
            <a:endParaRPr lang="en-US" sz="3200" dirty="0"/>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320290"/>
            <a:chOff x="10157766" y="123304"/>
            <a:chExt cx="1872012" cy="2320290"/>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10288" y="1797263"/>
              <a:ext cx="1650858" cy="646331"/>
            </a:xfrm>
            <a:prstGeom prst="rect">
              <a:avLst/>
            </a:prstGeom>
            <a:solidFill>
              <a:schemeClr val="bg1">
                <a:alpha val="0"/>
              </a:schemeClr>
            </a:solidFill>
          </p:spPr>
          <p:txBody>
            <a:bodyPr wrap="square" rtlCol="0">
              <a:spAutoFit/>
            </a:bodyPr>
            <a:lstStyle/>
            <a:p>
              <a:r>
                <a:rPr lang="en-US" b="1" dirty="0">
                  <a:solidFill>
                    <a:srgbClr val="E5E1D9"/>
                  </a:solidFill>
                </a:rPr>
                <a:t>Collections &amp; Digital Content</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4" y="2462502"/>
            <a:ext cx="2123759" cy="1750573"/>
            <a:chOff x="10418630" y="20919"/>
            <a:chExt cx="1748297" cy="1750573"/>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748297" cy="646331"/>
            </a:xfrm>
            <a:prstGeom prst="rect">
              <a:avLst/>
            </a:prstGeom>
            <a:noFill/>
          </p:spPr>
          <p:txBody>
            <a:bodyPr wrap="square" rtlCol="0">
              <a:spAutoFit/>
            </a:bodyPr>
            <a:lstStyle/>
            <a:p>
              <a:pPr algn="ctr"/>
              <a:r>
                <a:rPr lang="en-US" b="1" dirty="0">
                  <a:solidFill>
                    <a:srgbClr val="E5E1D9"/>
                  </a:solidFill>
                </a:rPr>
                <a:t>Cataloging &amp; Metadata Services</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36" y="4853730"/>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2020-2021</a:t>
              </a:r>
            </a:p>
          </p:txBody>
        </p:sp>
      </p:grpSp>
    </p:spTree>
    <p:extLst>
      <p:ext uri="{BB962C8B-B14F-4D97-AF65-F5344CB8AC3E}">
        <p14:creationId xmlns:p14="http://schemas.microsoft.com/office/powerpoint/2010/main" val="240794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EC991-2A49-43A3-9926-6C30429BC8AB}"/>
              </a:ext>
            </a:extLst>
          </p:cNvPr>
          <p:cNvSpPr txBox="1"/>
          <p:nvPr/>
        </p:nvSpPr>
        <p:spPr>
          <a:xfrm>
            <a:off x="2135362" y="1386670"/>
            <a:ext cx="8297721" cy="2062103"/>
          </a:xfrm>
          <a:prstGeom prst="rect">
            <a:avLst/>
          </a:prstGeom>
          <a:noFill/>
        </p:spPr>
        <p:txBody>
          <a:bodyPr wrap="none" rtlCol="0">
            <a:spAutoFit/>
          </a:bodyPr>
          <a:lstStyle/>
          <a:p>
            <a:pPr algn="ctr"/>
            <a:r>
              <a:rPr lang="en-US" sz="4000" b="1" dirty="0">
                <a:effectLst/>
                <a:latin typeface="Calibri" panose="020F0502020204030204" pitchFamily="34" charset="0"/>
                <a:ea typeface="Calibri" panose="020F0502020204030204" pitchFamily="34" charset="0"/>
                <a:cs typeface="Times New Roman" panose="02020603050405020304" pitchFamily="18" charset="0"/>
              </a:rPr>
              <a:t>Major Strategic Initiatives (2020-2023</a:t>
            </a:r>
            <a:r>
              <a:rPr lang="en-US" sz="3200" b="1" dirty="0">
                <a:effectLst/>
                <a:latin typeface="Calibri" panose="020F0502020204030204" pitchFamily="34" charset="0"/>
                <a:ea typeface="Calibri" panose="020F0502020204030204" pitchFamily="34" charset="0"/>
                <a:cs typeface="Times New Roman" panose="02020603050405020304" pitchFamily="18" charset="0"/>
              </a:rPr>
              <a:t>)</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r>
              <a:rPr lang="en-US" sz="2400" b="1" dirty="0">
                <a:effectLst/>
                <a:latin typeface="Calibri" panose="020F0502020204030204" pitchFamily="34" charset="0"/>
                <a:ea typeface="Calibri" panose="020F0502020204030204" pitchFamily="34" charset="0"/>
                <a:cs typeface="Times New Roman" panose="02020603050405020304" pitchFamily="18" charset="0"/>
              </a:rPr>
              <a:t>Division of Collections and Digital Services </a:t>
            </a:r>
          </a:p>
          <a:p>
            <a:pPr algn="ctr"/>
            <a:br>
              <a:rPr lang="en-US" sz="3200" b="1"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4" name="TextBox 3">
            <a:extLst>
              <a:ext uri="{FF2B5EF4-FFF2-40B4-BE49-F238E27FC236}">
                <a16:creationId xmlns:a16="http://schemas.microsoft.com/office/drawing/2014/main" id="{FE894642-5F6B-4021-9821-7DB582D78762}"/>
              </a:ext>
            </a:extLst>
          </p:cNvPr>
          <p:cNvSpPr txBox="1"/>
          <p:nvPr/>
        </p:nvSpPr>
        <p:spPr>
          <a:xfrm>
            <a:off x="0" y="2725497"/>
            <a:ext cx="4033736" cy="461665"/>
          </a:xfrm>
          <a:prstGeom prst="rect">
            <a:avLst/>
          </a:prstGeom>
          <a:noFill/>
        </p:spPr>
        <p:txBody>
          <a:bodyPr wrap="square">
            <a:spAutoFit/>
          </a:bodyPr>
          <a:lstStyle/>
          <a:p>
            <a:pPr algn="ctr"/>
            <a:r>
              <a:rPr lang="en-US" sz="2400" b="1" dirty="0">
                <a:effectLst/>
                <a:latin typeface="Calibri" panose="020F0502020204030204" pitchFamily="34" charset="0"/>
                <a:ea typeface="Calibri" panose="020F0502020204030204" pitchFamily="34" charset="0"/>
                <a:cs typeface="Times New Roman" panose="02020603050405020304" pitchFamily="18" charset="0"/>
              </a:rPr>
              <a:t>Total CDS Strategic Initiatives</a:t>
            </a:r>
            <a:endParaRPr lang="en-US" sz="2400" dirty="0"/>
          </a:p>
        </p:txBody>
      </p:sp>
      <p:sp>
        <p:nvSpPr>
          <p:cNvPr id="6" name="TextBox 5">
            <a:extLst>
              <a:ext uri="{FF2B5EF4-FFF2-40B4-BE49-F238E27FC236}">
                <a16:creationId xmlns:a16="http://schemas.microsoft.com/office/drawing/2014/main" id="{083FFE9E-7337-4107-9022-EF95E020ED37}"/>
              </a:ext>
            </a:extLst>
          </p:cNvPr>
          <p:cNvSpPr txBox="1"/>
          <p:nvPr/>
        </p:nvSpPr>
        <p:spPr>
          <a:xfrm>
            <a:off x="98781" y="3611418"/>
            <a:ext cx="4296991" cy="461665"/>
          </a:xfrm>
          <a:prstGeom prst="rect">
            <a:avLst/>
          </a:prstGeom>
          <a:noFill/>
        </p:spPr>
        <p:txBody>
          <a:bodyPr wrap="square">
            <a:spAutoFit/>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Project Durations</a:t>
            </a:r>
            <a:endParaRPr lang="en-US" sz="2400" dirty="0"/>
          </a:p>
        </p:txBody>
      </p:sp>
      <p:sp>
        <p:nvSpPr>
          <p:cNvPr id="10" name="TextBox 9">
            <a:extLst>
              <a:ext uri="{FF2B5EF4-FFF2-40B4-BE49-F238E27FC236}">
                <a16:creationId xmlns:a16="http://schemas.microsoft.com/office/drawing/2014/main" id="{ED8F94E1-DB45-41B9-8A42-945EBC14268C}"/>
              </a:ext>
            </a:extLst>
          </p:cNvPr>
          <p:cNvSpPr txBox="1"/>
          <p:nvPr/>
        </p:nvSpPr>
        <p:spPr>
          <a:xfrm>
            <a:off x="6588399" y="4547256"/>
            <a:ext cx="6094378" cy="2769989"/>
          </a:xfrm>
          <a:prstGeom prst="rect">
            <a:avLst/>
          </a:prstGeom>
          <a:noFill/>
        </p:spPr>
        <p:txBody>
          <a:bodyPr wrap="squar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Strategic Initiatives by Department</a:t>
            </a:r>
            <a:br>
              <a:rPr lang="en-US" b="1" dirty="0">
                <a:latin typeface="Calibri" panose="020F0502020204030204" pitchFamily="34" charset="0"/>
                <a:ea typeface="Calibri" panose="020F0502020204030204" pitchFamily="34" charset="0"/>
                <a:cs typeface="Times New Roman" panose="02020603050405020304" pitchFamily="18" charset="0"/>
              </a:rPr>
            </a:br>
            <a:br>
              <a:rPr lang="en-US" b="1"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Acquisitions (6 Initiatives)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Digital and Web Services (4 Initiatives)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Cataloging and Metadata Services (6 Initiatives)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400" b="1" dirty="0">
                <a:effectLst/>
                <a:latin typeface="Calibri" panose="020F0502020204030204" pitchFamily="34" charset="0"/>
                <a:ea typeface="Calibri" panose="020F0502020204030204" pitchFamily="34" charset="0"/>
                <a:cs typeface="Times New Roman" panose="02020603050405020304" pitchFamily="18" charset="0"/>
              </a:rPr>
              <a:t>Range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Small, Medium, Large and X-Large Initiatives</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2" name="TextBox 11">
            <a:extLst>
              <a:ext uri="{FF2B5EF4-FFF2-40B4-BE49-F238E27FC236}">
                <a16:creationId xmlns:a16="http://schemas.microsoft.com/office/drawing/2014/main" id="{217BF8AB-C2D4-4D70-A9FB-FB23D8F60FE6}"/>
              </a:ext>
            </a:extLst>
          </p:cNvPr>
          <p:cNvSpPr txBox="1"/>
          <p:nvPr/>
        </p:nvSpPr>
        <p:spPr>
          <a:xfrm>
            <a:off x="6519056" y="2545988"/>
            <a:ext cx="5131089" cy="830997"/>
          </a:xfrm>
          <a:prstGeom prst="rect">
            <a:avLst/>
          </a:prstGeom>
          <a:noFill/>
        </p:spPr>
        <p:txBody>
          <a:bodyPr wrap="square">
            <a:spAutoFit/>
          </a:bodyPr>
          <a:lstStyle/>
          <a:p>
            <a:r>
              <a:rPr lang="en-US" sz="4800" b="1" dirty="0">
                <a:effectLst/>
                <a:latin typeface="Calibri" panose="020F0502020204030204" pitchFamily="34" charset="0"/>
                <a:ea typeface="Calibri" panose="020F0502020204030204" pitchFamily="34" charset="0"/>
                <a:cs typeface="Times New Roman" panose="02020603050405020304" pitchFamily="18" charset="0"/>
              </a:rPr>
              <a:t>16 Major Initiatives </a:t>
            </a:r>
            <a:endParaRPr lang="en-US" sz="4800" dirty="0"/>
          </a:p>
        </p:txBody>
      </p:sp>
      <p:sp>
        <p:nvSpPr>
          <p:cNvPr id="13" name="TextBox 12">
            <a:extLst>
              <a:ext uri="{FF2B5EF4-FFF2-40B4-BE49-F238E27FC236}">
                <a16:creationId xmlns:a16="http://schemas.microsoft.com/office/drawing/2014/main" id="{0801D15D-D097-49B5-86C8-6CA65FC85CBB}"/>
              </a:ext>
            </a:extLst>
          </p:cNvPr>
          <p:cNvSpPr txBox="1"/>
          <p:nvPr/>
        </p:nvSpPr>
        <p:spPr>
          <a:xfrm>
            <a:off x="8399693" y="3806387"/>
            <a:ext cx="2716693" cy="523220"/>
          </a:xfrm>
          <a:prstGeom prst="rect">
            <a:avLst/>
          </a:prstGeom>
          <a:noFill/>
        </p:spPr>
        <p:txBody>
          <a:bodyPr wrap="square" rtlCol="0">
            <a:spAutoFit/>
          </a:bodyPr>
          <a:lstStyle/>
          <a:p>
            <a:r>
              <a:rPr lang="en-US" sz="1400" dirty="0"/>
              <a:t>Vary from 1-5 years, </a:t>
            </a:r>
            <a:br>
              <a:rPr lang="en-US" sz="1400" dirty="0"/>
            </a:br>
            <a:r>
              <a:rPr lang="en-US" sz="1400" dirty="0"/>
              <a:t>Most Projects 2 year timeline</a:t>
            </a:r>
          </a:p>
        </p:txBody>
      </p:sp>
      <p:sp>
        <p:nvSpPr>
          <p:cNvPr id="16" name="TextBox 15">
            <a:extLst>
              <a:ext uri="{FF2B5EF4-FFF2-40B4-BE49-F238E27FC236}">
                <a16:creationId xmlns:a16="http://schemas.microsoft.com/office/drawing/2014/main" id="{3C28AE62-BE90-40B8-8459-EF3DB99E1CC4}"/>
              </a:ext>
            </a:extLst>
          </p:cNvPr>
          <p:cNvSpPr txBox="1"/>
          <p:nvPr/>
        </p:nvSpPr>
        <p:spPr>
          <a:xfrm>
            <a:off x="73221" y="4547256"/>
            <a:ext cx="5053256" cy="2123658"/>
          </a:xfrm>
          <a:prstGeom prst="rect">
            <a:avLst/>
          </a:prstGeom>
          <a:noFill/>
        </p:spPr>
        <p:txBody>
          <a:bodyPr wrap="square" rtlCol="0">
            <a:spAutoFit/>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Strategic Themes Represented (Plan)</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Collections and Digital Content (9)</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Scholarship &amp; Research (3)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Library Spaces (2)</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Partnerships, Outreach and Engagement (1)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Library Experience (1)</a:t>
            </a:r>
            <a:endParaRPr lang="en-US" dirty="0"/>
          </a:p>
        </p:txBody>
      </p:sp>
      <p:grpSp>
        <p:nvGrpSpPr>
          <p:cNvPr id="15" name="Group 14">
            <a:extLst>
              <a:ext uri="{FF2B5EF4-FFF2-40B4-BE49-F238E27FC236}">
                <a16:creationId xmlns:a16="http://schemas.microsoft.com/office/drawing/2014/main" id="{293D8805-0417-44CA-A438-A862F2CB02B6}"/>
              </a:ext>
            </a:extLst>
          </p:cNvPr>
          <p:cNvGrpSpPr/>
          <p:nvPr/>
        </p:nvGrpSpPr>
        <p:grpSpPr>
          <a:xfrm>
            <a:off x="4268680" y="5116949"/>
            <a:ext cx="1312453" cy="1310975"/>
            <a:chOff x="10157766" y="123304"/>
            <a:chExt cx="1872012" cy="2336610"/>
          </a:xfrm>
        </p:grpSpPr>
        <p:pic>
          <p:nvPicPr>
            <p:cNvPr id="17" name="Graphic 16" descr="Puzzle pieces">
              <a:extLst>
                <a:ext uri="{FF2B5EF4-FFF2-40B4-BE49-F238E27FC236}">
                  <a16:creationId xmlns:a16="http://schemas.microsoft.com/office/drawing/2014/main" id="{9B776C28-43B1-4FDF-A01B-D1489A06F8A0}"/>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18" name="TextBox 17">
              <a:extLst>
                <a:ext uri="{FF2B5EF4-FFF2-40B4-BE49-F238E27FC236}">
                  <a16:creationId xmlns:a16="http://schemas.microsoft.com/office/drawing/2014/main" id="{B48AD18E-4B2F-438B-ACAF-EFF71101701B}"/>
                </a:ext>
              </a:extLst>
            </p:cNvPr>
            <p:cNvSpPr txBox="1"/>
            <p:nvPr/>
          </p:nvSpPr>
          <p:spPr>
            <a:xfrm>
              <a:off x="10329155" y="1813583"/>
              <a:ext cx="1650858" cy="646331"/>
            </a:xfrm>
            <a:prstGeom prst="rect">
              <a:avLst/>
            </a:prstGeom>
            <a:solidFill>
              <a:schemeClr val="bg1">
                <a:alpha val="0"/>
              </a:schemeClr>
            </a:solidFill>
          </p:spPr>
          <p:txBody>
            <a:bodyPr wrap="square" rtlCol="0">
              <a:spAutoFit/>
            </a:bodyPr>
            <a:lstStyle/>
            <a:p>
              <a:r>
                <a:rPr lang="en-US" b="1" dirty="0">
                  <a:solidFill>
                    <a:srgbClr val="E5E1D9"/>
                  </a:solidFill>
                </a:rPr>
                <a:t>Collections &amp; Digital Content</a:t>
              </a:r>
            </a:p>
          </p:txBody>
        </p:sp>
      </p:grpSp>
      <p:grpSp>
        <p:nvGrpSpPr>
          <p:cNvPr id="19" name="Group 18">
            <a:extLst>
              <a:ext uri="{FF2B5EF4-FFF2-40B4-BE49-F238E27FC236}">
                <a16:creationId xmlns:a16="http://schemas.microsoft.com/office/drawing/2014/main" id="{24E1114A-D5C8-4339-AC76-6F56B36DC66E}"/>
              </a:ext>
            </a:extLst>
          </p:cNvPr>
          <p:cNvGrpSpPr/>
          <p:nvPr/>
        </p:nvGrpSpPr>
        <p:grpSpPr>
          <a:xfrm>
            <a:off x="6410329" y="3350235"/>
            <a:ext cx="2059470" cy="1200329"/>
            <a:chOff x="9798699" y="4862685"/>
            <a:chExt cx="2188107" cy="1539722"/>
          </a:xfrm>
        </p:grpSpPr>
        <p:pic>
          <p:nvPicPr>
            <p:cNvPr id="20" name="Graphic 19" descr="Flip calendar">
              <a:extLst>
                <a:ext uri="{FF2B5EF4-FFF2-40B4-BE49-F238E27FC236}">
                  <a16:creationId xmlns:a16="http://schemas.microsoft.com/office/drawing/2014/main" id="{7250EE27-6769-4E15-8233-5ECA5C87DC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98699" y="4862685"/>
              <a:ext cx="2188107" cy="1539722"/>
            </a:xfrm>
            <a:prstGeom prst="rect">
              <a:avLst/>
            </a:prstGeom>
          </p:spPr>
        </p:pic>
        <p:sp>
          <p:nvSpPr>
            <p:cNvPr id="21" name="TextBox 20">
              <a:extLst>
                <a:ext uri="{FF2B5EF4-FFF2-40B4-BE49-F238E27FC236}">
                  <a16:creationId xmlns:a16="http://schemas.microsoft.com/office/drawing/2014/main" id="{DE5F81BA-1CC6-4CEF-814A-A1F582C55ED5}"/>
                </a:ext>
              </a:extLst>
            </p:cNvPr>
            <p:cNvSpPr txBox="1"/>
            <p:nvPr/>
          </p:nvSpPr>
          <p:spPr>
            <a:xfrm>
              <a:off x="10152235" y="5550478"/>
              <a:ext cx="1481034" cy="355320"/>
            </a:xfrm>
            <a:prstGeom prst="rect">
              <a:avLst/>
            </a:prstGeom>
            <a:noFill/>
            <a:ln>
              <a:solidFill>
                <a:schemeClr val="tx1"/>
              </a:solidFill>
            </a:ln>
          </p:spPr>
          <p:txBody>
            <a:bodyPr wrap="square" rtlCol="0">
              <a:spAutoFit/>
            </a:bodyPr>
            <a:lstStyle/>
            <a:p>
              <a:pPr algn="ctr"/>
              <a:r>
                <a:rPr lang="en-US" sz="1200" b="1"/>
                <a:t> </a:t>
              </a:r>
              <a:r>
                <a:rPr lang="en-US" sz="1200" b="1" dirty="0"/>
                <a:t>2020-2023</a:t>
              </a:r>
              <a:endParaRPr lang="en-US" sz="1200" b="1" dirty="0">
                <a:solidFill>
                  <a:srgbClr val="E5E1D9"/>
                </a:solidFill>
              </a:endParaRPr>
            </a:p>
          </p:txBody>
        </p:sp>
      </p:grpSp>
      <p:pic>
        <p:nvPicPr>
          <p:cNvPr id="23" name="Graphic 22" descr="Users">
            <a:extLst>
              <a:ext uri="{FF2B5EF4-FFF2-40B4-BE49-F238E27FC236}">
                <a16:creationId xmlns:a16="http://schemas.microsoft.com/office/drawing/2014/main" id="{1D05A6FE-B305-49A5-BF04-63A8090572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58404" y="4971034"/>
            <a:ext cx="1098589" cy="904368"/>
          </a:xfrm>
          <a:prstGeom prst="rect">
            <a:avLst/>
          </a:prstGeom>
        </p:spPr>
      </p:pic>
    </p:spTree>
    <p:extLst>
      <p:ext uri="{BB962C8B-B14F-4D97-AF65-F5344CB8AC3E}">
        <p14:creationId xmlns:p14="http://schemas.microsoft.com/office/powerpoint/2010/main" val="3694885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196506" y="121279"/>
            <a:ext cx="6268294" cy="6391115"/>
          </a:xfrm>
        </p:spPr>
        <p:txBody>
          <a:bodyPr>
            <a:normAutofit fontScale="85000" lnSpcReduction="20000"/>
          </a:bodyPr>
          <a:lstStyle/>
          <a:p>
            <a:pPr marL="0" indent="0" algn="ctr">
              <a:buNone/>
            </a:pPr>
            <a:r>
              <a:rPr lang="en-US" sz="3200" b="1" dirty="0"/>
              <a:t>Strategic Initiative:</a:t>
            </a:r>
          </a:p>
          <a:p>
            <a:pPr marL="0" indent="0" algn="ctr">
              <a:buNone/>
            </a:pPr>
            <a:r>
              <a:rPr lang="en-US" sz="3200" b="1" dirty="0"/>
              <a:t>Process Schneider Music Library Collections</a:t>
            </a:r>
          </a:p>
          <a:p>
            <a:pPr marL="0" indent="0">
              <a:buNone/>
            </a:pPr>
            <a:r>
              <a:rPr lang="en-US" dirty="0"/>
              <a:t>Two Projects are in process to significantly aid music research needs and enhance the Schneider Music Library Collection. </a:t>
            </a:r>
          </a:p>
          <a:p>
            <a:r>
              <a:rPr lang="en-US" sz="3000" i="1" dirty="0"/>
              <a:t>LP-Vinyl Donation</a:t>
            </a:r>
            <a:r>
              <a:rPr lang="en-US" sz="3000" dirty="0"/>
              <a:t>: </a:t>
            </a:r>
          </a:p>
          <a:p>
            <a:pPr lvl="1"/>
            <a:r>
              <a:rPr lang="en-US" sz="2600" dirty="0"/>
              <a:t>Catalog and process faculty John C. Schmidt’s donation of over 200+ American contemporary classic LPs. Items will be cataloged and stored at the ARC.  </a:t>
            </a:r>
          </a:p>
          <a:p>
            <a:r>
              <a:rPr lang="en-US" i="1" dirty="0"/>
              <a:t>Recent Researches in Music Project:</a:t>
            </a:r>
          </a:p>
          <a:p>
            <a:pPr lvl="1"/>
            <a:r>
              <a:rPr lang="en-US" dirty="0"/>
              <a:t>Large collection relocating to the ARC which will increase space in the Schneider Music Library and improve collection access.</a:t>
            </a:r>
          </a:p>
          <a:p>
            <a:pPr lvl="1"/>
            <a:r>
              <a:rPr lang="en-US" dirty="0"/>
              <a:t>Cataloging will provide: </a:t>
            </a:r>
          </a:p>
          <a:p>
            <a:pPr lvl="2"/>
            <a:r>
              <a:rPr lang="en-US" dirty="0"/>
              <a:t>Record enrichment to fully document all research content.</a:t>
            </a:r>
          </a:p>
          <a:p>
            <a:pPr lvl="2"/>
            <a:r>
              <a:rPr lang="en-US" dirty="0"/>
              <a:t>Enhance records on </a:t>
            </a:r>
            <a:r>
              <a:rPr lang="en-US" dirty="0" err="1"/>
              <a:t>Worldcat</a:t>
            </a:r>
            <a:r>
              <a:rPr lang="en-US" dirty="0"/>
              <a:t> to improve access to research content worldwide.</a:t>
            </a:r>
          </a:p>
          <a:p>
            <a:endParaRPr lang="en-US" dirty="0"/>
          </a:p>
          <a:p>
            <a:endParaRPr lang="en-US" sz="3200" dirty="0"/>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320290"/>
            <a:chOff x="10157766" y="123304"/>
            <a:chExt cx="1872012" cy="2320290"/>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10288" y="1797263"/>
              <a:ext cx="1650858" cy="646331"/>
            </a:xfrm>
            <a:prstGeom prst="rect">
              <a:avLst/>
            </a:prstGeom>
            <a:solidFill>
              <a:schemeClr val="bg1">
                <a:alpha val="0"/>
              </a:schemeClr>
            </a:solidFill>
          </p:spPr>
          <p:txBody>
            <a:bodyPr wrap="square" rtlCol="0">
              <a:spAutoFit/>
            </a:bodyPr>
            <a:lstStyle/>
            <a:p>
              <a:r>
                <a:rPr lang="en-US" b="1" dirty="0">
                  <a:solidFill>
                    <a:srgbClr val="E5E1D9"/>
                  </a:solidFill>
                </a:rPr>
                <a:t>Collections &amp; Digital Content</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4" y="2462502"/>
            <a:ext cx="2123759" cy="1750573"/>
            <a:chOff x="10418630" y="20919"/>
            <a:chExt cx="1748297" cy="1750573"/>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748297" cy="646331"/>
            </a:xfrm>
            <a:prstGeom prst="rect">
              <a:avLst/>
            </a:prstGeom>
            <a:noFill/>
          </p:spPr>
          <p:txBody>
            <a:bodyPr wrap="square" rtlCol="0">
              <a:spAutoFit/>
            </a:bodyPr>
            <a:lstStyle/>
            <a:p>
              <a:pPr algn="ctr"/>
              <a:r>
                <a:rPr lang="en-US" b="1" dirty="0">
                  <a:solidFill>
                    <a:srgbClr val="E5E1D9"/>
                  </a:solidFill>
                </a:rPr>
                <a:t>Cataloging &amp; Metadata Services</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2020-2021</a:t>
              </a:r>
            </a:p>
          </p:txBody>
        </p:sp>
      </p:grpSp>
      <p:pic>
        <p:nvPicPr>
          <p:cNvPr id="4" name="Picture 3"/>
          <p:cNvPicPr>
            <a:picLocks noChangeAspect="1"/>
          </p:cNvPicPr>
          <p:nvPr/>
        </p:nvPicPr>
        <p:blipFill>
          <a:blip r:embed="rId9"/>
          <a:stretch>
            <a:fillRect/>
          </a:stretch>
        </p:blipFill>
        <p:spPr>
          <a:xfrm>
            <a:off x="10464800" y="1917397"/>
            <a:ext cx="1649347" cy="1649347"/>
          </a:xfrm>
          <a:prstGeom prst="rect">
            <a:avLst/>
          </a:prstGeom>
        </p:spPr>
      </p:pic>
    </p:spTree>
    <p:extLst>
      <p:ext uri="{BB962C8B-B14F-4D97-AF65-F5344CB8AC3E}">
        <p14:creationId xmlns:p14="http://schemas.microsoft.com/office/powerpoint/2010/main" val="2635443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196506" y="0"/>
            <a:ext cx="7995494" cy="6858000"/>
          </a:xfrm>
        </p:spPr>
        <p:txBody>
          <a:bodyPr>
            <a:normAutofit fontScale="92500" lnSpcReduction="10000"/>
          </a:bodyPr>
          <a:lstStyle/>
          <a:p>
            <a:pPr marL="0" indent="0" algn="ctr">
              <a:buNone/>
            </a:pPr>
            <a:r>
              <a:rPr lang="en-US" sz="3200" b="1" dirty="0"/>
              <a:t>Strategic Initiative: </a:t>
            </a:r>
          </a:p>
          <a:p>
            <a:pPr marL="0" indent="0" algn="ctr">
              <a:buNone/>
            </a:pPr>
            <a:r>
              <a:rPr lang="en-US" sz="3200" b="1" dirty="0"/>
              <a:t>Merge E-Resources Expanded Project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Previous completed project merged e-resource records received through OCLC Collect Manager. Cataloging is working to merge vendor records, individual catalog records, and Collection Manager records in order to complete the goal to:</a:t>
            </a:r>
          </a:p>
          <a:p>
            <a:r>
              <a:rPr lang="en-US" dirty="0"/>
              <a:t>Create a single entry point for each title</a:t>
            </a:r>
          </a:p>
          <a:p>
            <a:pPr lvl="1"/>
            <a:r>
              <a:rPr lang="en-US" dirty="0"/>
              <a:t>Regardless of where the record was retrieved from </a:t>
            </a:r>
          </a:p>
          <a:p>
            <a:r>
              <a:rPr lang="en-US" dirty="0"/>
              <a:t>Update records to current metadata standards</a:t>
            </a:r>
          </a:p>
          <a:p>
            <a:endParaRPr lang="en-US" sz="3200" dirty="0"/>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320290"/>
            <a:chOff x="10157766" y="123304"/>
            <a:chExt cx="1872012" cy="2320290"/>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10288" y="1797263"/>
              <a:ext cx="1650858" cy="646331"/>
            </a:xfrm>
            <a:prstGeom prst="rect">
              <a:avLst/>
            </a:prstGeom>
            <a:solidFill>
              <a:schemeClr val="bg1">
                <a:alpha val="0"/>
              </a:schemeClr>
            </a:solidFill>
          </p:spPr>
          <p:txBody>
            <a:bodyPr wrap="square" rtlCol="0">
              <a:spAutoFit/>
            </a:bodyPr>
            <a:lstStyle/>
            <a:p>
              <a:r>
                <a:rPr lang="en-US" b="1" dirty="0">
                  <a:solidFill>
                    <a:srgbClr val="E5E1D9"/>
                  </a:solidFill>
                </a:rPr>
                <a:t>Collections &amp; Digital Content</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4" y="2462502"/>
            <a:ext cx="2123759" cy="1750573"/>
            <a:chOff x="10418630" y="20919"/>
            <a:chExt cx="1748297" cy="1750573"/>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748297" cy="646331"/>
            </a:xfrm>
            <a:prstGeom prst="rect">
              <a:avLst/>
            </a:prstGeom>
            <a:noFill/>
          </p:spPr>
          <p:txBody>
            <a:bodyPr wrap="square" rtlCol="0">
              <a:spAutoFit/>
            </a:bodyPr>
            <a:lstStyle/>
            <a:p>
              <a:pPr algn="ctr"/>
              <a:r>
                <a:rPr lang="en-US" b="1" dirty="0">
                  <a:solidFill>
                    <a:srgbClr val="E5E1D9"/>
                  </a:solidFill>
                </a:rPr>
                <a:t>Cataloging &amp; Metadata Services</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36" y="4687786"/>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2020-2022</a:t>
              </a:r>
            </a:p>
          </p:txBody>
        </p:sp>
      </p:grpSp>
      <p:pic>
        <p:nvPicPr>
          <p:cNvPr id="2" name="Picture 1"/>
          <p:cNvPicPr>
            <a:picLocks noChangeAspect="1"/>
          </p:cNvPicPr>
          <p:nvPr/>
        </p:nvPicPr>
        <p:blipFill>
          <a:blip r:embed="rId9"/>
          <a:stretch>
            <a:fillRect/>
          </a:stretch>
        </p:blipFill>
        <p:spPr>
          <a:xfrm>
            <a:off x="4806435" y="940105"/>
            <a:ext cx="6775635" cy="2356595"/>
          </a:xfrm>
          <a:prstGeom prst="rect">
            <a:avLst/>
          </a:prstGeom>
        </p:spPr>
      </p:pic>
    </p:spTree>
    <p:extLst>
      <p:ext uri="{BB962C8B-B14F-4D97-AF65-F5344CB8AC3E}">
        <p14:creationId xmlns:p14="http://schemas.microsoft.com/office/powerpoint/2010/main" val="3691249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196505" y="0"/>
            <a:ext cx="8130961" cy="6858000"/>
          </a:xfrm>
        </p:spPr>
        <p:txBody>
          <a:bodyPr>
            <a:normAutofit lnSpcReduction="10000"/>
          </a:bodyPr>
          <a:lstStyle/>
          <a:p>
            <a:pPr marL="0" indent="0" algn="ctr">
              <a:buNone/>
            </a:pPr>
            <a:r>
              <a:rPr lang="en-US" sz="3200" b="1" dirty="0"/>
              <a:t>Strategic </a:t>
            </a:r>
            <a:r>
              <a:rPr lang="en-US" b="1" dirty="0"/>
              <a:t>Initiative: </a:t>
            </a:r>
            <a:r>
              <a:rPr lang="en-US" sz="3200" b="1" dirty="0"/>
              <a:t>PCC </a:t>
            </a:r>
            <a:r>
              <a:rPr lang="en-US" sz="3200" b="1" dirty="0" err="1"/>
              <a:t>Wikidata</a:t>
            </a:r>
            <a:r>
              <a:rPr lang="en-US" sz="3200" b="1" dirty="0"/>
              <a:t> Project-Linked Data Initiative</a:t>
            </a:r>
          </a:p>
          <a:p>
            <a:pPr marL="0" indent="0">
              <a:buNone/>
            </a:pPr>
            <a:r>
              <a:rPr lang="en-US" dirty="0"/>
              <a:t>Work with the PCC (Program for Cooperative Cataloging) to add </a:t>
            </a:r>
            <a:r>
              <a:rPr lang="en-US" dirty="0" err="1"/>
              <a:t>Wikidata</a:t>
            </a:r>
            <a:r>
              <a:rPr lang="en-US" dirty="0"/>
              <a:t> information  improving search engine ranking and increase visibility for Texas State University faculty, archival resources and Digital Collections.</a:t>
            </a:r>
          </a:p>
          <a:p>
            <a:r>
              <a:rPr lang="en-US" sz="2800" dirty="0"/>
              <a:t>Add data or create </a:t>
            </a:r>
            <a:r>
              <a:rPr lang="en-US" sz="2800" dirty="0" err="1"/>
              <a:t>Wikidata</a:t>
            </a:r>
            <a:r>
              <a:rPr lang="en-US" sz="2800" dirty="0"/>
              <a:t> records for Texas State University faculty</a:t>
            </a:r>
          </a:p>
          <a:p>
            <a:r>
              <a:rPr lang="en-US" sz="2800" dirty="0"/>
              <a:t>Link NACO authority records to </a:t>
            </a:r>
            <a:r>
              <a:rPr lang="en-US" sz="2800" dirty="0" err="1"/>
              <a:t>Wikidata</a:t>
            </a:r>
            <a:r>
              <a:rPr lang="en-US" sz="2800" dirty="0"/>
              <a:t>-creating a linked data structure for identification management</a:t>
            </a:r>
          </a:p>
          <a:p>
            <a:r>
              <a:rPr lang="en-US" sz="2800" dirty="0"/>
              <a:t>Add </a:t>
            </a:r>
            <a:r>
              <a:rPr lang="en-US" sz="2800" i="1" dirty="0"/>
              <a:t>Archives at</a:t>
            </a:r>
            <a:r>
              <a:rPr lang="en-US" sz="2800" dirty="0"/>
              <a:t> links to donor archives and finding aids </a:t>
            </a:r>
          </a:p>
          <a:p>
            <a:r>
              <a:rPr lang="en-US" sz="2800" dirty="0"/>
              <a:t>Add </a:t>
            </a:r>
            <a:r>
              <a:rPr lang="en-US" sz="2800" dirty="0" err="1"/>
              <a:t>Wikidata</a:t>
            </a:r>
            <a:r>
              <a:rPr lang="en-US" sz="2800" dirty="0"/>
              <a:t> information and links for Digital Collections objects and content</a:t>
            </a:r>
          </a:p>
          <a:p>
            <a:pPr marL="0" indent="0" algn="ctr">
              <a:buNone/>
            </a:pPr>
            <a:endParaRPr lang="en-US" dirty="0"/>
          </a:p>
          <a:p>
            <a:pPr marL="0" indent="0">
              <a:buNone/>
            </a:pPr>
            <a:endParaRPr lang="en-US" sz="3200" dirty="0"/>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320290"/>
            <a:chOff x="10157766" y="123304"/>
            <a:chExt cx="1872012" cy="2320290"/>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10288" y="1797263"/>
              <a:ext cx="1650858" cy="646331"/>
            </a:xfrm>
            <a:prstGeom prst="rect">
              <a:avLst/>
            </a:prstGeom>
            <a:solidFill>
              <a:schemeClr val="bg1">
                <a:alpha val="0"/>
              </a:schemeClr>
            </a:solidFill>
          </p:spPr>
          <p:txBody>
            <a:bodyPr wrap="square" rtlCol="0">
              <a:spAutoFit/>
            </a:bodyPr>
            <a:lstStyle/>
            <a:p>
              <a:r>
                <a:rPr lang="en-US" b="1" dirty="0">
                  <a:solidFill>
                    <a:srgbClr val="E5E1D9"/>
                  </a:solidFill>
                </a:rPr>
                <a:t>Collections &amp; Digital Content</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4" y="2462502"/>
            <a:ext cx="2123759" cy="2581570"/>
            <a:chOff x="10418630" y="20919"/>
            <a:chExt cx="1748297" cy="2581570"/>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748297" cy="1477328"/>
            </a:xfrm>
            <a:prstGeom prst="rect">
              <a:avLst/>
            </a:prstGeom>
            <a:noFill/>
          </p:spPr>
          <p:txBody>
            <a:bodyPr wrap="square" rtlCol="0">
              <a:spAutoFit/>
            </a:bodyPr>
            <a:lstStyle/>
            <a:p>
              <a:pPr algn="ctr"/>
              <a:r>
                <a:rPr lang="en-US" b="1" dirty="0">
                  <a:solidFill>
                    <a:srgbClr val="E5E1D9"/>
                  </a:solidFill>
                </a:rPr>
                <a:t>Cataloging &amp; Metadata Services, University Archives, Digital &amp; Web Services</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36" y="4853730"/>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2020-2022</a:t>
              </a:r>
            </a:p>
          </p:txBody>
        </p:sp>
      </p:grpSp>
    </p:spTree>
    <p:extLst>
      <p:ext uri="{BB962C8B-B14F-4D97-AF65-F5344CB8AC3E}">
        <p14:creationId xmlns:p14="http://schemas.microsoft.com/office/powerpoint/2010/main" val="2630407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301AC-1CBB-44FF-9E89-4E8314BE0156}"/>
              </a:ext>
            </a:extLst>
          </p:cNvPr>
          <p:cNvSpPr>
            <a:spLocks noGrp="1"/>
          </p:cNvSpPr>
          <p:nvPr>
            <p:ph type="title"/>
          </p:nvPr>
        </p:nvSpPr>
        <p:spPr>
          <a:xfrm>
            <a:off x="623816" y="159970"/>
            <a:ext cx="10944367" cy="1059758"/>
          </a:xfrm>
        </p:spPr>
        <p:txBody>
          <a:bodyPr>
            <a:normAutofit fontScale="90000"/>
          </a:bodyPr>
          <a:lstStyle/>
          <a:p>
            <a:pPr algn="ctr"/>
            <a:br>
              <a:rPr lang="en-US" b="1" dirty="0">
                <a:solidFill>
                  <a:schemeClr val="bg1"/>
                </a:solidFill>
              </a:rPr>
            </a:br>
            <a:r>
              <a:rPr lang="en-US" b="1" dirty="0">
                <a:solidFill>
                  <a:schemeClr val="bg1"/>
                </a:solidFill>
              </a:rPr>
              <a:t>Strategic Initiative: </a:t>
            </a:r>
            <a:br>
              <a:rPr lang="en-US" b="1" dirty="0">
                <a:solidFill>
                  <a:schemeClr val="bg1"/>
                </a:solidFill>
              </a:rPr>
            </a:br>
            <a:r>
              <a:rPr lang="en-US" b="1" dirty="0">
                <a:solidFill>
                  <a:schemeClr val="bg1"/>
                </a:solidFill>
              </a:rPr>
              <a:t>PCC </a:t>
            </a:r>
            <a:r>
              <a:rPr lang="en-US" b="1" dirty="0" err="1">
                <a:solidFill>
                  <a:schemeClr val="bg1"/>
                </a:solidFill>
              </a:rPr>
              <a:t>Wikidata</a:t>
            </a:r>
            <a:r>
              <a:rPr lang="en-US" b="1" dirty="0">
                <a:solidFill>
                  <a:schemeClr val="bg1"/>
                </a:solidFill>
              </a:rPr>
              <a:t> Project-Linked Data Initiative</a:t>
            </a:r>
            <a:br>
              <a:rPr lang="en-US" b="1" dirty="0"/>
            </a:br>
            <a:endParaRPr lang="en-US" dirty="0"/>
          </a:p>
        </p:txBody>
      </p:sp>
      <p:pic>
        <p:nvPicPr>
          <p:cNvPr id="8" name="Content Placeholder 7"/>
          <p:cNvPicPr>
            <a:picLocks noGrp="1" noChangeAspect="1"/>
          </p:cNvPicPr>
          <p:nvPr>
            <p:ph sz="half" idx="2"/>
          </p:nvPr>
        </p:nvPicPr>
        <p:blipFill>
          <a:blip r:embed="rId3"/>
          <a:stretch>
            <a:fillRect/>
          </a:stretch>
        </p:blipFill>
        <p:spPr>
          <a:xfrm>
            <a:off x="6386583" y="1659467"/>
            <a:ext cx="5466750" cy="2370666"/>
          </a:xfrm>
          <a:prstGeom prst="rect">
            <a:avLst/>
          </a:prstGeom>
        </p:spPr>
      </p:pic>
      <p:sp>
        <p:nvSpPr>
          <p:cNvPr id="6" name="Content Placeholder 5"/>
          <p:cNvSpPr>
            <a:spLocks noGrp="1"/>
          </p:cNvSpPr>
          <p:nvPr>
            <p:ph sz="half" idx="1"/>
          </p:nvPr>
        </p:nvSpPr>
        <p:spPr>
          <a:xfrm>
            <a:off x="228600" y="1842558"/>
            <a:ext cx="5181600" cy="4351338"/>
          </a:xfrm>
        </p:spPr>
        <p:txBody>
          <a:bodyPr/>
          <a:lstStyle/>
          <a:p>
            <a:r>
              <a:rPr lang="en-US" dirty="0" err="1"/>
              <a:t>Wikidata</a:t>
            </a:r>
            <a:r>
              <a:rPr lang="en-US" dirty="0"/>
              <a:t> Portal</a:t>
            </a:r>
          </a:p>
        </p:txBody>
      </p:sp>
      <p:pic>
        <p:nvPicPr>
          <p:cNvPr id="7" name="Picture 6"/>
          <p:cNvPicPr>
            <a:picLocks noChangeAspect="1"/>
          </p:cNvPicPr>
          <p:nvPr/>
        </p:nvPicPr>
        <p:blipFill>
          <a:blip r:embed="rId4"/>
          <a:stretch>
            <a:fillRect/>
          </a:stretch>
        </p:blipFill>
        <p:spPr>
          <a:xfrm>
            <a:off x="228600" y="2579445"/>
            <a:ext cx="4936067" cy="2877563"/>
          </a:xfrm>
          <a:prstGeom prst="rect">
            <a:avLst/>
          </a:prstGeom>
        </p:spPr>
      </p:pic>
      <p:pic>
        <p:nvPicPr>
          <p:cNvPr id="9" name="Picture 8"/>
          <p:cNvPicPr>
            <a:picLocks noChangeAspect="1"/>
          </p:cNvPicPr>
          <p:nvPr/>
        </p:nvPicPr>
        <p:blipFill>
          <a:blip r:embed="rId5"/>
          <a:stretch>
            <a:fillRect/>
          </a:stretch>
        </p:blipFill>
        <p:spPr>
          <a:xfrm>
            <a:off x="6386583" y="4148668"/>
            <a:ext cx="5572125" cy="2319866"/>
          </a:xfrm>
          <a:prstGeom prst="rect">
            <a:avLst/>
          </a:prstGeom>
        </p:spPr>
      </p:pic>
    </p:spTree>
    <p:extLst>
      <p:ext uri="{BB962C8B-B14F-4D97-AF65-F5344CB8AC3E}">
        <p14:creationId xmlns:p14="http://schemas.microsoft.com/office/powerpoint/2010/main" val="2948076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6203286" y="2605906"/>
            <a:ext cx="4069123" cy="1121440"/>
          </a:xfrm>
        </p:spPr>
        <p:txBody>
          <a:bodyPr>
            <a:normAutofit/>
          </a:bodyPr>
          <a:lstStyle/>
          <a:p>
            <a:pPr marL="0" indent="0">
              <a:buNone/>
            </a:pPr>
            <a:r>
              <a:rPr lang="en-US" sz="6600" b="1" dirty="0"/>
              <a:t>Questions</a:t>
            </a:r>
            <a:endParaRPr lang="en-US" sz="6600" dirty="0"/>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059611"/>
            <a:chOff x="10157766" y="123304"/>
            <a:chExt cx="1872012" cy="2059611"/>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29155" y="1813583"/>
              <a:ext cx="1650858" cy="369332"/>
            </a:xfrm>
            <a:prstGeom prst="rect">
              <a:avLst/>
            </a:prstGeom>
            <a:solidFill>
              <a:schemeClr val="bg1">
                <a:alpha val="0"/>
              </a:schemeClr>
            </a:solidFill>
          </p:spPr>
          <p:txBody>
            <a:bodyPr wrap="square" rtlCol="0">
              <a:spAutoFit/>
            </a:bodyPr>
            <a:lstStyle/>
            <a:p>
              <a:endParaRPr lang="en-US" b="1" dirty="0">
                <a:solidFill>
                  <a:srgbClr val="E5E1D9"/>
                </a:solidFill>
              </a:endParaRP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7" y="3016500"/>
            <a:ext cx="1893214" cy="1473574"/>
            <a:chOff x="10418630" y="20919"/>
            <a:chExt cx="1558510" cy="1473574"/>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506711" cy="369332"/>
            </a:xfrm>
            <a:prstGeom prst="rect">
              <a:avLst/>
            </a:prstGeom>
            <a:noFill/>
          </p:spPr>
          <p:txBody>
            <a:bodyPr wrap="square" rtlCol="0">
              <a:spAutoFit/>
            </a:bodyPr>
            <a:lstStyle/>
            <a:p>
              <a:pPr algn="ctr"/>
              <a:endParaRPr lang="en-US" b="1" dirty="0">
                <a:solidFill>
                  <a:srgbClr val="E5E1D9"/>
                </a:solidFill>
              </a:endParaRP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2020-21</a:t>
              </a:r>
            </a:p>
          </p:txBody>
        </p:sp>
      </p:grpSp>
    </p:spTree>
    <p:extLst>
      <p:ext uri="{BB962C8B-B14F-4D97-AF65-F5344CB8AC3E}">
        <p14:creationId xmlns:p14="http://schemas.microsoft.com/office/powerpoint/2010/main" val="2125422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484276-C9C6-4425-85C4-CB324F3BF8BD}"/>
              </a:ext>
            </a:extLst>
          </p:cNvPr>
          <p:cNvSpPr txBox="1"/>
          <p:nvPr/>
        </p:nvSpPr>
        <p:spPr>
          <a:xfrm>
            <a:off x="1128408" y="1614791"/>
            <a:ext cx="8194872" cy="769441"/>
          </a:xfrm>
          <a:prstGeom prst="rect">
            <a:avLst/>
          </a:prstGeom>
          <a:noFill/>
        </p:spPr>
        <p:txBody>
          <a:bodyPr wrap="none" rtlCol="0">
            <a:spAutoFit/>
          </a:bodyPr>
          <a:lstStyle/>
          <a:p>
            <a:r>
              <a:rPr lang="en-US" sz="4400" dirty="0"/>
              <a:t>Acquisitions Strategic Initiatives (6)</a:t>
            </a:r>
          </a:p>
        </p:txBody>
      </p:sp>
      <p:sp>
        <p:nvSpPr>
          <p:cNvPr id="3" name="TextBox 2">
            <a:extLst>
              <a:ext uri="{FF2B5EF4-FFF2-40B4-BE49-F238E27FC236}">
                <a16:creationId xmlns:a16="http://schemas.microsoft.com/office/drawing/2014/main" id="{0E964EF2-0383-4944-A838-DFA5D9A7175D}"/>
              </a:ext>
            </a:extLst>
          </p:cNvPr>
          <p:cNvSpPr txBox="1"/>
          <p:nvPr/>
        </p:nvSpPr>
        <p:spPr>
          <a:xfrm>
            <a:off x="603114" y="2392753"/>
            <a:ext cx="6527261" cy="4801314"/>
          </a:xfrm>
          <a:prstGeom prst="rect">
            <a:avLst/>
          </a:prstGeom>
          <a:noFill/>
        </p:spPr>
        <p:txBody>
          <a:bodyPr wrap="square" rtlCol="0">
            <a:spAutoFit/>
          </a:bodyPr>
          <a:lstStyle/>
          <a:p>
            <a:br>
              <a:rPr lang="en-US" b="1" dirty="0">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Assessment of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Inclusion and Diversity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Collections 20/23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b="1" dirty="0">
                <a:latin typeface="Calibri" panose="020F0502020204030204" pitchFamily="34" charset="0"/>
                <a:ea typeface="Calibri" panose="020F0502020204030204" pitchFamily="34" charset="0"/>
                <a:cs typeface="Times New Roman" panose="02020603050405020304" pitchFamily="18" charset="0"/>
              </a:rPr>
              <a:t>Assessment of</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Subscription Packages 21/23</a:t>
            </a:r>
            <a:br>
              <a:rPr lang="en-US" b="1"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Collections Transfer</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Round Rock Campus (RRC) 21</a:t>
            </a:r>
            <a:endParaRPr lang="en-US" b="1"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Collections Transfer to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Archival Research Center 21/22</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Project</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Texas Library Coalition United for Action 20/23</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Implementation of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Alternative Access Journal Content Infrastructure 20/21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Themes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Collections and Digital Content (3)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Library Spaces (1)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Partnerships, Outreach and Engagement (1)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Scholarship &amp; Research (1)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5" name="Picture 4">
            <a:extLst>
              <a:ext uri="{FF2B5EF4-FFF2-40B4-BE49-F238E27FC236}">
                <a16:creationId xmlns:a16="http://schemas.microsoft.com/office/drawing/2014/main" id="{D6311C62-8202-435E-A85D-5BB0EA8E9C94}"/>
              </a:ext>
            </a:extLst>
          </p:cNvPr>
          <p:cNvPicPr>
            <a:picLocks noChangeAspect="1"/>
          </p:cNvPicPr>
          <p:nvPr/>
        </p:nvPicPr>
        <p:blipFill>
          <a:blip r:embed="rId3"/>
          <a:stretch>
            <a:fillRect/>
          </a:stretch>
        </p:blipFill>
        <p:spPr>
          <a:xfrm>
            <a:off x="8005132" y="2670710"/>
            <a:ext cx="2475191" cy="658425"/>
          </a:xfrm>
          <a:prstGeom prst="rect">
            <a:avLst/>
          </a:prstGeom>
        </p:spPr>
      </p:pic>
      <p:pic>
        <p:nvPicPr>
          <p:cNvPr id="7" name="Picture 6">
            <a:extLst>
              <a:ext uri="{FF2B5EF4-FFF2-40B4-BE49-F238E27FC236}">
                <a16:creationId xmlns:a16="http://schemas.microsoft.com/office/drawing/2014/main" id="{C155CF4D-A397-4832-BA8E-6D9A8DD877F3}"/>
              </a:ext>
            </a:extLst>
          </p:cNvPr>
          <p:cNvPicPr>
            <a:picLocks noChangeAspect="1"/>
          </p:cNvPicPr>
          <p:nvPr/>
        </p:nvPicPr>
        <p:blipFill>
          <a:blip r:embed="rId4"/>
          <a:stretch>
            <a:fillRect/>
          </a:stretch>
        </p:blipFill>
        <p:spPr>
          <a:xfrm>
            <a:off x="7814693" y="3528865"/>
            <a:ext cx="4377307" cy="566977"/>
          </a:xfrm>
          <a:prstGeom prst="rect">
            <a:avLst/>
          </a:prstGeom>
        </p:spPr>
      </p:pic>
      <p:pic>
        <p:nvPicPr>
          <p:cNvPr id="9" name="Picture 8">
            <a:extLst>
              <a:ext uri="{FF2B5EF4-FFF2-40B4-BE49-F238E27FC236}">
                <a16:creationId xmlns:a16="http://schemas.microsoft.com/office/drawing/2014/main" id="{29611B61-DA4C-41CB-9857-FC0918533C0B}"/>
              </a:ext>
            </a:extLst>
          </p:cNvPr>
          <p:cNvPicPr>
            <a:picLocks noChangeAspect="1"/>
          </p:cNvPicPr>
          <p:nvPr/>
        </p:nvPicPr>
        <p:blipFill>
          <a:blip r:embed="rId5"/>
          <a:stretch>
            <a:fillRect/>
          </a:stretch>
        </p:blipFill>
        <p:spPr>
          <a:xfrm>
            <a:off x="8005132" y="4490602"/>
            <a:ext cx="4118044" cy="478734"/>
          </a:xfrm>
          <a:prstGeom prst="rect">
            <a:avLst/>
          </a:prstGeom>
        </p:spPr>
      </p:pic>
      <p:pic>
        <p:nvPicPr>
          <p:cNvPr id="11" name="Picture 10">
            <a:extLst>
              <a:ext uri="{FF2B5EF4-FFF2-40B4-BE49-F238E27FC236}">
                <a16:creationId xmlns:a16="http://schemas.microsoft.com/office/drawing/2014/main" id="{D440A8CB-93F2-48CB-B79E-EB7663E324B3}"/>
              </a:ext>
            </a:extLst>
          </p:cNvPr>
          <p:cNvPicPr>
            <a:picLocks noChangeAspect="1"/>
          </p:cNvPicPr>
          <p:nvPr/>
        </p:nvPicPr>
        <p:blipFill>
          <a:blip r:embed="rId6"/>
          <a:stretch>
            <a:fillRect/>
          </a:stretch>
        </p:blipFill>
        <p:spPr>
          <a:xfrm>
            <a:off x="8005132" y="5438976"/>
            <a:ext cx="1350930" cy="1350930"/>
          </a:xfrm>
          <a:prstGeom prst="rect">
            <a:avLst/>
          </a:prstGeom>
        </p:spPr>
      </p:pic>
    </p:spTree>
    <p:extLst>
      <p:ext uri="{BB962C8B-B14F-4D97-AF65-F5344CB8AC3E}">
        <p14:creationId xmlns:p14="http://schemas.microsoft.com/office/powerpoint/2010/main" val="995587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484276-C9C6-4425-85C4-CB324F3BF8BD}"/>
              </a:ext>
            </a:extLst>
          </p:cNvPr>
          <p:cNvSpPr txBox="1"/>
          <p:nvPr/>
        </p:nvSpPr>
        <p:spPr>
          <a:xfrm>
            <a:off x="167683" y="1544373"/>
            <a:ext cx="11051615" cy="769441"/>
          </a:xfrm>
          <a:prstGeom prst="rect">
            <a:avLst/>
          </a:prstGeom>
          <a:noFill/>
        </p:spPr>
        <p:txBody>
          <a:bodyPr wrap="none" rtlCol="0">
            <a:spAutoFit/>
          </a:bodyPr>
          <a:lstStyle/>
          <a:p>
            <a:r>
              <a:rPr lang="en-US" sz="4400" dirty="0"/>
              <a:t>Digital and Web Services Strategic Initiatives (4)</a:t>
            </a:r>
          </a:p>
        </p:txBody>
      </p:sp>
      <p:sp>
        <p:nvSpPr>
          <p:cNvPr id="3" name="TextBox 2">
            <a:extLst>
              <a:ext uri="{FF2B5EF4-FFF2-40B4-BE49-F238E27FC236}">
                <a16:creationId xmlns:a16="http://schemas.microsoft.com/office/drawing/2014/main" id="{D2DC616B-B5EB-4D1F-9323-386F0FB008DF}"/>
              </a:ext>
            </a:extLst>
          </p:cNvPr>
          <p:cNvSpPr txBox="1"/>
          <p:nvPr/>
        </p:nvSpPr>
        <p:spPr>
          <a:xfrm>
            <a:off x="425638" y="2563352"/>
            <a:ext cx="7589953" cy="3970318"/>
          </a:xfrm>
          <a:prstGeom prst="rect">
            <a:avLst/>
          </a:prstGeom>
          <a:noFill/>
        </p:spPr>
        <p:txBody>
          <a:bodyPr wrap="square" rtlCol="0">
            <a:spAutoFit/>
          </a:bodyPr>
          <a:lstStyle/>
          <a:p>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Implementation of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new digital </a:t>
            </a:r>
            <a:r>
              <a:rPr lang="en-US" b="1" dirty="0">
                <a:latin typeface="Calibri" panose="020F0502020204030204" pitchFamily="34" charset="0"/>
                <a:ea typeface="Calibri" panose="020F0502020204030204" pitchFamily="34" charset="0"/>
                <a:cs typeface="Times New Roman" panose="02020603050405020304" pitchFamily="18" charset="0"/>
              </a:rPr>
              <a:t>r</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epository infrastructure 20/21</a:t>
            </a:r>
            <a:br>
              <a:rPr lang="en-US" b="1" dirty="0">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Larger Data Storage Project 20/22</a:t>
            </a:r>
            <a:r>
              <a:rPr lang="en-US" dirty="0">
                <a:latin typeface="Calibri" panose="020F0502020204030204" pitchFamily="34" charset="0"/>
                <a:ea typeface="Calibri" panose="020F0502020204030204" pitchFamily="34" charset="0"/>
                <a:cs typeface="Times New Roman" panose="02020603050405020304" pitchFamily="18" charset="0"/>
              </a:rPr>
              <a:t>,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Marketing Infrastructure for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Digital Collections Repository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Data Repository 20/23 </a:t>
            </a:r>
            <a:br>
              <a:rPr lang="en-US" b="1" dirty="0">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Increased Levels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Digitization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for</a:t>
            </a:r>
            <a:r>
              <a:rPr lang="en-US" sz="1800" dirty="0">
                <a:effectLst/>
                <a:latin typeface="Calibri" panose="020F0502020204030204" pitchFamily="34" charset="0"/>
                <a:ea typeface="Calibri" panose="020F0502020204030204" pitchFamily="34" charset="0"/>
                <a:cs typeface="Times New Roman" panose="02020603050405020304" pitchFamily="18" charset="0"/>
              </a:rPr>
              <a:t> our Important Local Collections 20/23</a:t>
            </a:r>
            <a:r>
              <a:rPr lang="en-US" dirty="0">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Themes</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Collections and Digital Content (2)</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Scholarship and Research (2)</a:t>
            </a:r>
            <a:endParaRPr lang="en-US" dirty="0"/>
          </a:p>
        </p:txBody>
      </p:sp>
      <p:pic>
        <p:nvPicPr>
          <p:cNvPr id="5" name="Picture 4">
            <a:extLst>
              <a:ext uri="{FF2B5EF4-FFF2-40B4-BE49-F238E27FC236}">
                <a16:creationId xmlns:a16="http://schemas.microsoft.com/office/drawing/2014/main" id="{F756461A-97B4-4236-9435-17B36C5EE6AC}"/>
              </a:ext>
            </a:extLst>
          </p:cNvPr>
          <p:cNvPicPr>
            <a:picLocks noChangeAspect="1"/>
          </p:cNvPicPr>
          <p:nvPr/>
        </p:nvPicPr>
        <p:blipFill>
          <a:blip r:embed="rId3"/>
          <a:stretch>
            <a:fillRect/>
          </a:stretch>
        </p:blipFill>
        <p:spPr>
          <a:xfrm>
            <a:off x="8711870" y="2792139"/>
            <a:ext cx="3480130" cy="1212508"/>
          </a:xfrm>
          <a:prstGeom prst="rect">
            <a:avLst/>
          </a:prstGeom>
        </p:spPr>
      </p:pic>
      <p:pic>
        <p:nvPicPr>
          <p:cNvPr id="7" name="Picture 6">
            <a:extLst>
              <a:ext uri="{FF2B5EF4-FFF2-40B4-BE49-F238E27FC236}">
                <a16:creationId xmlns:a16="http://schemas.microsoft.com/office/drawing/2014/main" id="{00F267BA-9117-47F1-84B2-86EDBF832AE3}"/>
              </a:ext>
            </a:extLst>
          </p:cNvPr>
          <p:cNvPicPr>
            <a:picLocks noChangeAspect="1"/>
          </p:cNvPicPr>
          <p:nvPr/>
        </p:nvPicPr>
        <p:blipFill>
          <a:blip r:embed="rId4"/>
          <a:stretch>
            <a:fillRect/>
          </a:stretch>
        </p:blipFill>
        <p:spPr>
          <a:xfrm>
            <a:off x="6306646" y="5699371"/>
            <a:ext cx="2233500" cy="908542"/>
          </a:xfrm>
          <a:prstGeom prst="rect">
            <a:avLst/>
          </a:prstGeom>
        </p:spPr>
      </p:pic>
      <p:pic>
        <p:nvPicPr>
          <p:cNvPr id="9" name="Picture 8">
            <a:extLst>
              <a:ext uri="{FF2B5EF4-FFF2-40B4-BE49-F238E27FC236}">
                <a16:creationId xmlns:a16="http://schemas.microsoft.com/office/drawing/2014/main" id="{500159ED-D7FE-45FD-9021-61A3AD40BB17}"/>
              </a:ext>
            </a:extLst>
          </p:cNvPr>
          <p:cNvPicPr>
            <a:picLocks noChangeAspect="1"/>
          </p:cNvPicPr>
          <p:nvPr/>
        </p:nvPicPr>
        <p:blipFill>
          <a:blip r:embed="rId5"/>
          <a:stretch>
            <a:fillRect/>
          </a:stretch>
        </p:blipFill>
        <p:spPr>
          <a:xfrm>
            <a:off x="4125693" y="5500763"/>
            <a:ext cx="1275156" cy="1305759"/>
          </a:xfrm>
          <a:prstGeom prst="rect">
            <a:avLst/>
          </a:prstGeom>
        </p:spPr>
      </p:pic>
      <p:pic>
        <p:nvPicPr>
          <p:cNvPr id="11" name="Picture 10">
            <a:extLst>
              <a:ext uri="{FF2B5EF4-FFF2-40B4-BE49-F238E27FC236}">
                <a16:creationId xmlns:a16="http://schemas.microsoft.com/office/drawing/2014/main" id="{2F01E2EB-370D-44E8-848C-C40001BFF5B0}"/>
              </a:ext>
            </a:extLst>
          </p:cNvPr>
          <p:cNvPicPr>
            <a:picLocks noChangeAspect="1"/>
          </p:cNvPicPr>
          <p:nvPr/>
        </p:nvPicPr>
        <p:blipFill>
          <a:blip r:embed="rId6"/>
          <a:stretch>
            <a:fillRect/>
          </a:stretch>
        </p:blipFill>
        <p:spPr>
          <a:xfrm>
            <a:off x="425638" y="4731216"/>
            <a:ext cx="3151905" cy="475529"/>
          </a:xfrm>
          <a:prstGeom prst="rect">
            <a:avLst/>
          </a:prstGeom>
        </p:spPr>
      </p:pic>
      <p:pic>
        <p:nvPicPr>
          <p:cNvPr id="13" name="Picture 12">
            <a:extLst>
              <a:ext uri="{FF2B5EF4-FFF2-40B4-BE49-F238E27FC236}">
                <a16:creationId xmlns:a16="http://schemas.microsoft.com/office/drawing/2014/main" id="{CBCAD209-6194-44BA-B182-EA1395628702}"/>
              </a:ext>
            </a:extLst>
          </p:cNvPr>
          <p:cNvPicPr>
            <a:picLocks noChangeAspect="1"/>
          </p:cNvPicPr>
          <p:nvPr/>
        </p:nvPicPr>
        <p:blipFill>
          <a:blip r:embed="rId7"/>
          <a:stretch>
            <a:fillRect/>
          </a:stretch>
        </p:blipFill>
        <p:spPr>
          <a:xfrm>
            <a:off x="9445943" y="4855454"/>
            <a:ext cx="2657923" cy="2002546"/>
          </a:xfrm>
          <a:prstGeom prst="rect">
            <a:avLst/>
          </a:prstGeom>
        </p:spPr>
      </p:pic>
      <p:pic>
        <p:nvPicPr>
          <p:cNvPr id="15" name="Picture 14">
            <a:extLst>
              <a:ext uri="{FF2B5EF4-FFF2-40B4-BE49-F238E27FC236}">
                <a16:creationId xmlns:a16="http://schemas.microsoft.com/office/drawing/2014/main" id="{742B2241-2958-4E2A-9927-20A9F1BA535F}"/>
              </a:ext>
            </a:extLst>
          </p:cNvPr>
          <p:cNvPicPr>
            <a:picLocks noChangeAspect="1"/>
          </p:cNvPicPr>
          <p:nvPr/>
        </p:nvPicPr>
        <p:blipFill>
          <a:blip r:embed="rId8"/>
          <a:stretch>
            <a:fillRect/>
          </a:stretch>
        </p:blipFill>
        <p:spPr>
          <a:xfrm>
            <a:off x="6370684" y="4626359"/>
            <a:ext cx="2105423" cy="948243"/>
          </a:xfrm>
          <a:prstGeom prst="rect">
            <a:avLst/>
          </a:prstGeom>
        </p:spPr>
      </p:pic>
    </p:spTree>
    <p:extLst>
      <p:ext uri="{BB962C8B-B14F-4D97-AF65-F5344CB8AC3E}">
        <p14:creationId xmlns:p14="http://schemas.microsoft.com/office/powerpoint/2010/main" val="102495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484276-C9C6-4425-85C4-CB324F3BF8BD}"/>
              </a:ext>
            </a:extLst>
          </p:cNvPr>
          <p:cNvSpPr txBox="1"/>
          <p:nvPr/>
        </p:nvSpPr>
        <p:spPr>
          <a:xfrm>
            <a:off x="457371" y="1374666"/>
            <a:ext cx="8065028" cy="1446550"/>
          </a:xfrm>
          <a:prstGeom prst="rect">
            <a:avLst/>
          </a:prstGeom>
          <a:noFill/>
        </p:spPr>
        <p:txBody>
          <a:bodyPr wrap="none" rtlCol="0">
            <a:spAutoFit/>
          </a:bodyPr>
          <a:lstStyle/>
          <a:p>
            <a:pPr algn="ctr"/>
            <a:r>
              <a:rPr lang="en-US" sz="4400" dirty="0"/>
              <a:t>Cataloging and Metadata Services </a:t>
            </a:r>
            <a:br>
              <a:rPr lang="en-US" sz="4400" dirty="0"/>
            </a:br>
            <a:r>
              <a:rPr lang="en-US" sz="4400" dirty="0"/>
              <a:t>Strategic Initiatives (6)</a:t>
            </a:r>
          </a:p>
        </p:txBody>
      </p:sp>
      <p:sp>
        <p:nvSpPr>
          <p:cNvPr id="3" name="TextBox 2">
            <a:extLst>
              <a:ext uri="{FF2B5EF4-FFF2-40B4-BE49-F238E27FC236}">
                <a16:creationId xmlns:a16="http://schemas.microsoft.com/office/drawing/2014/main" id="{6C1D4895-52E2-4526-9617-84FBFCD72FE9}"/>
              </a:ext>
            </a:extLst>
          </p:cNvPr>
          <p:cNvSpPr txBox="1"/>
          <p:nvPr/>
        </p:nvSpPr>
        <p:spPr>
          <a:xfrm>
            <a:off x="593386" y="2619117"/>
            <a:ext cx="9883303" cy="3970318"/>
          </a:xfrm>
          <a:prstGeom prst="rect">
            <a:avLst/>
          </a:prstGeom>
          <a:noFill/>
        </p:spPr>
        <p:txBody>
          <a:bodyPr wrap="square" rtlCol="0">
            <a:spAutoFit/>
          </a:bodyPr>
          <a:lstStyle/>
          <a:p>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Two Part</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b="1">
                <a:effectLst/>
                <a:latin typeface="Calibri" panose="020F0502020204030204" pitchFamily="34" charset="0"/>
                <a:ea typeface="Calibri" panose="020F0502020204030204" pitchFamily="34" charset="0"/>
                <a:cs typeface="Times New Roman" panose="02020603050405020304" pitchFamily="18" charset="0"/>
              </a:rPr>
              <a:t>RFID</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Preparation/Implementation Project 20/22</a:t>
            </a:r>
            <a:br>
              <a:rPr lang="en-US" dirty="0">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Large Compact Shelving Clearance Project 20/25</a:t>
            </a:r>
            <a:br>
              <a:rPr lang="en-US" b="1"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Processing Schneider Music Library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LP Collections 20/21</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Large </a:t>
            </a:r>
            <a:r>
              <a:rPr lang="en-US" sz="1800" dirty="0">
                <a:effectLst/>
                <a:latin typeface="Calibri" panose="020F0502020204030204" pitchFamily="34" charset="0"/>
                <a:ea typeface="Calibri" panose="020F0502020204030204" pitchFamily="34" charset="0"/>
                <a:cs typeface="Times New Roman" panose="02020603050405020304" pitchFamily="18" charset="0"/>
              </a:rPr>
              <a:t>Merging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E-Resources/Catalog Project </a:t>
            </a:r>
            <a:r>
              <a:rPr lang="en-US" dirty="0">
                <a:latin typeface="Calibri" panose="020F0502020204030204" pitchFamily="34" charset="0"/>
                <a:ea typeface="Calibri" panose="020F0502020204030204" pitchFamily="34" charset="0"/>
                <a:cs typeface="Times New Roman" panose="02020603050405020304" pitchFamily="18" charset="0"/>
              </a:rPr>
              <a:t>20/22,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nnovative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Linked Data/</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Wikidata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Project 20/22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Themes</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Collections &amp; Digital Content (4)</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Library Spaces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Library Experience (1)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5" name="Picture 4">
            <a:extLst>
              <a:ext uri="{FF2B5EF4-FFF2-40B4-BE49-F238E27FC236}">
                <a16:creationId xmlns:a16="http://schemas.microsoft.com/office/drawing/2014/main" id="{7EDAA126-E2D4-41C4-9A70-0D84D1FCB8F6}"/>
              </a:ext>
            </a:extLst>
          </p:cNvPr>
          <p:cNvPicPr>
            <a:picLocks noChangeAspect="1"/>
          </p:cNvPicPr>
          <p:nvPr/>
        </p:nvPicPr>
        <p:blipFill>
          <a:blip r:embed="rId3"/>
          <a:stretch>
            <a:fillRect/>
          </a:stretch>
        </p:blipFill>
        <p:spPr>
          <a:xfrm>
            <a:off x="9387191" y="1288383"/>
            <a:ext cx="2701157" cy="1492503"/>
          </a:xfrm>
          <a:prstGeom prst="rect">
            <a:avLst/>
          </a:prstGeom>
        </p:spPr>
      </p:pic>
      <p:pic>
        <p:nvPicPr>
          <p:cNvPr id="7" name="Picture 6">
            <a:extLst>
              <a:ext uri="{FF2B5EF4-FFF2-40B4-BE49-F238E27FC236}">
                <a16:creationId xmlns:a16="http://schemas.microsoft.com/office/drawing/2014/main" id="{7C64ECD1-C278-43CB-8C56-9060694B49AF}"/>
              </a:ext>
            </a:extLst>
          </p:cNvPr>
          <p:cNvPicPr>
            <a:picLocks noChangeAspect="1"/>
          </p:cNvPicPr>
          <p:nvPr/>
        </p:nvPicPr>
        <p:blipFill>
          <a:blip r:embed="rId4"/>
          <a:stretch>
            <a:fillRect/>
          </a:stretch>
        </p:blipFill>
        <p:spPr>
          <a:xfrm>
            <a:off x="4279364" y="4804215"/>
            <a:ext cx="3414578" cy="1846660"/>
          </a:xfrm>
          <a:prstGeom prst="rect">
            <a:avLst/>
          </a:prstGeom>
        </p:spPr>
      </p:pic>
      <p:pic>
        <p:nvPicPr>
          <p:cNvPr id="9" name="Picture 8">
            <a:extLst>
              <a:ext uri="{FF2B5EF4-FFF2-40B4-BE49-F238E27FC236}">
                <a16:creationId xmlns:a16="http://schemas.microsoft.com/office/drawing/2014/main" id="{14FF14C6-2B57-4628-B9AB-A3635D599948}"/>
              </a:ext>
            </a:extLst>
          </p:cNvPr>
          <p:cNvPicPr>
            <a:picLocks noChangeAspect="1"/>
          </p:cNvPicPr>
          <p:nvPr/>
        </p:nvPicPr>
        <p:blipFill>
          <a:blip r:embed="rId5"/>
          <a:stretch>
            <a:fillRect/>
          </a:stretch>
        </p:blipFill>
        <p:spPr>
          <a:xfrm>
            <a:off x="10839373" y="3123768"/>
            <a:ext cx="1342518" cy="1337565"/>
          </a:xfrm>
          <a:prstGeom prst="rect">
            <a:avLst/>
          </a:prstGeom>
        </p:spPr>
      </p:pic>
      <p:pic>
        <p:nvPicPr>
          <p:cNvPr id="11" name="Picture 10">
            <a:extLst>
              <a:ext uri="{FF2B5EF4-FFF2-40B4-BE49-F238E27FC236}">
                <a16:creationId xmlns:a16="http://schemas.microsoft.com/office/drawing/2014/main" id="{C09B52D9-3ACC-4EED-963E-6F6B412DB759}"/>
              </a:ext>
            </a:extLst>
          </p:cNvPr>
          <p:cNvPicPr>
            <a:picLocks noChangeAspect="1"/>
          </p:cNvPicPr>
          <p:nvPr/>
        </p:nvPicPr>
        <p:blipFill>
          <a:blip r:embed="rId6"/>
          <a:stretch>
            <a:fillRect/>
          </a:stretch>
        </p:blipFill>
        <p:spPr>
          <a:xfrm>
            <a:off x="8735438" y="4804215"/>
            <a:ext cx="3456562" cy="2016684"/>
          </a:xfrm>
          <a:prstGeom prst="rect">
            <a:avLst/>
          </a:prstGeom>
        </p:spPr>
      </p:pic>
    </p:spTree>
    <p:extLst>
      <p:ext uri="{BB962C8B-B14F-4D97-AF65-F5344CB8AC3E}">
        <p14:creationId xmlns:p14="http://schemas.microsoft.com/office/powerpoint/2010/main" val="3445218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569039" y="532262"/>
            <a:ext cx="7236274" cy="5328788"/>
          </a:xfrm>
        </p:spPr>
        <p:txBody>
          <a:bodyPr>
            <a:normAutofit fontScale="92500"/>
          </a:bodyPr>
          <a:lstStyle/>
          <a:p>
            <a:pPr marL="0" indent="0">
              <a:buNone/>
            </a:pPr>
            <a:r>
              <a:rPr lang="en-US" b="1" dirty="0"/>
              <a:t>Strategic Initiative: Assess subscription packages </a:t>
            </a:r>
          </a:p>
          <a:p>
            <a:r>
              <a:rPr lang="en-US" dirty="0"/>
              <a:t>For budget sustainability and support for transforming scholarly publishing system.</a:t>
            </a:r>
          </a:p>
          <a:p>
            <a:r>
              <a:rPr lang="en-US" dirty="0"/>
              <a:t>Use Unsub to model impact of unbundling</a:t>
            </a:r>
          </a:p>
          <a:p>
            <a:r>
              <a:rPr lang="en-US" dirty="0"/>
              <a:t>Work with consortia to secure more favorable terms for university-affiliated authors, such as APC discounts and copyright retention</a:t>
            </a:r>
          </a:p>
          <a:p>
            <a:r>
              <a:rPr lang="en-US" dirty="0"/>
              <a:t>Focus on 1-3 packages annually as multi-year contracts expire</a:t>
            </a:r>
          </a:p>
          <a:p>
            <a:pPr marL="914400" lvl="2" indent="0">
              <a:buNone/>
            </a:pPr>
            <a:endParaRPr lang="en-US" dirty="0"/>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336610"/>
            <a:chOff x="10157766" y="123304"/>
            <a:chExt cx="1872012" cy="2336610"/>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29155" y="1813583"/>
              <a:ext cx="1650858" cy="646331"/>
            </a:xfrm>
            <a:prstGeom prst="rect">
              <a:avLst/>
            </a:prstGeom>
            <a:solidFill>
              <a:schemeClr val="bg1">
                <a:alpha val="0"/>
              </a:schemeClr>
            </a:solidFill>
          </p:spPr>
          <p:txBody>
            <a:bodyPr wrap="square" rtlCol="0">
              <a:spAutoFit/>
            </a:bodyPr>
            <a:lstStyle/>
            <a:p>
              <a:r>
                <a:rPr lang="en-US" b="1" dirty="0">
                  <a:solidFill>
                    <a:srgbClr val="E5E1D9"/>
                  </a:solidFill>
                </a:rPr>
                <a:t>Collections &amp; Digital Content</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7" y="3016500"/>
            <a:ext cx="1893214" cy="1473574"/>
            <a:chOff x="10418630" y="20919"/>
            <a:chExt cx="1558510" cy="1473574"/>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506711" cy="369332"/>
            </a:xfrm>
            <a:prstGeom prst="rect">
              <a:avLst/>
            </a:prstGeom>
            <a:noFill/>
          </p:spPr>
          <p:txBody>
            <a:bodyPr wrap="square" rtlCol="0">
              <a:spAutoFit/>
            </a:bodyPr>
            <a:lstStyle/>
            <a:p>
              <a:pPr algn="ctr"/>
              <a:r>
                <a:rPr lang="en-US" b="1" dirty="0">
                  <a:solidFill>
                    <a:srgbClr val="E5E1D9"/>
                  </a:solidFill>
                </a:rPr>
                <a:t>Acquisitions</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2020-2023</a:t>
              </a:r>
            </a:p>
          </p:txBody>
        </p:sp>
      </p:grpSp>
      <p:pic>
        <p:nvPicPr>
          <p:cNvPr id="4" name="Picture 3" descr="A picture containing icon&#10;&#10;Description automatically generated">
            <a:extLst>
              <a:ext uri="{FF2B5EF4-FFF2-40B4-BE49-F238E27FC236}">
                <a16:creationId xmlns:a16="http://schemas.microsoft.com/office/drawing/2014/main" id="{4DE89B3D-0CFE-43D7-B722-166A882AA28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50910" y="5845130"/>
            <a:ext cx="2476500" cy="657225"/>
          </a:xfrm>
          <a:prstGeom prst="rect">
            <a:avLst/>
          </a:prstGeom>
        </p:spPr>
      </p:pic>
    </p:spTree>
    <p:extLst>
      <p:ext uri="{BB962C8B-B14F-4D97-AF65-F5344CB8AC3E}">
        <p14:creationId xmlns:p14="http://schemas.microsoft.com/office/powerpoint/2010/main" val="1249380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569039" y="532262"/>
            <a:ext cx="7236274" cy="5328788"/>
          </a:xfrm>
        </p:spPr>
        <p:txBody>
          <a:bodyPr>
            <a:normAutofit lnSpcReduction="10000"/>
          </a:bodyPr>
          <a:lstStyle/>
          <a:p>
            <a:pPr marL="0" indent="0">
              <a:buNone/>
            </a:pPr>
            <a:r>
              <a:rPr lang="en-US" b="1" dirty="0"/>
              <a:t>Strategic Initiative: Assess Inclusion and Diversity in Collections </a:t>
            </a:r>
          </a:p>
          <a:p>
            <a:r>
              <a:rPr lang="en-US" dirty="0"/>
              <a:t>Research how other libraries have assessed collection support for diversity and inclusiveness. </a:t>
            </a:r>
          </a:p>
          <a:p>
            <a:r>
              <a:rPr lang="en-US" dirty="0"/>
              <a:t>Develop assessment plan.</a:t>
            </a:r>
          </a:p>
          <a:p>
            <a:r>
              <a:rPr lang="en-US" dirty="0"/>
              <a:t>Implement plan for assessing collection. </a:t>
            </a:r>
          </a:p>
          <a:p>
            <a:r>
              <a:rPr lang="en-US" dirty="0"/>
              <a:t>Develop plan to address any needed improvements, with budget implications.</a:t>
            </a:r>
          </a:p>
          <a:p>
            <a:r>
              <a:rPr lang="en-US" dirty="0"/>
              <a:t>Begin implementation, with periodic re-assessment.</a:t>
            </a:r>
          </a:p>
          <a:p>
            <a:pPr marL="914400" lvl="2" indent="0">
              <a:buNone/>
            </a:pPr>
            <a:endParaRPr lang="en-US" dirty="0"/>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336610"/>
            <a:chOff x="10157766" y="123304"/>
            <a:chExt cx="1872012" cy="2336610"/>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29155" y="1813583"/>
              <a:ext cx="1650858" cy="646331"/>
            </a:xfrm>
            <a:prstGeom prst="rect">
              <a:avLst/>
            </a:prstGeom>
            <a:solidFill>
              <a:schemeClr val="bg1">
                <a:alpha val="0"/>
              </a:schemeClr>
            </a:solidFill>
          </p:spPr>
          <p:txBody>
            <a:bodyPr wrap="square" rtlCol="0">
              <a:spAutoFit/>
            </a:bodyPr>
            <a:lstStyle/>
            <a:p>
              <a:r>
                <a:rPr lang="en-US" b="1" dirty="0">
                  <a:solidFill>
                    <a:srgbClr val="E5E1D9"/>
                  </a:solidFill>
                </a:rPr>
                <a:t>Collections &amp; Digital Content</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7" y="3016500"/>
            <a:ext cx="1893214" cy="1473574"/>
            <a:chOff x="10418630" y="20919"/>
            <a:chExt cx="1558510" cy="1473574"/>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506711" cy="369332"/>
            </a:xfrm>
            <a:prstGeom prst="rect">
              <a:avLst/>
            </a:prstGeom>
            <a:noFill/>
          </p:spPr>
          <p:txBody>
            <a:bodyPr wrap="square" rtlCol="0">
              <a:spAutoFit/>
            </a:bodyPr>
            <a:lstStyle/>
            <a:p>
              <a:pPr algn="ctr"/>
              <a:r>
                <a:rPr lang="en-US" b="1" dirty="0">
                  <a:solidFill>
                    <a:srgbClr val="E5E1D9"/>
                  </a:solidFill>
                </a:rPr>
                <a:t>Acquisitions</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2021-2023</a:t>
              </a:r>
            </a:p>
          </p:txBody>
        </p:sp>
      </p:grpSp>
    </p:spTree>
    <p:extLst>
      <p:ext uri="{BB962C8B-B14F-4D97-AF65-F5344CB8AC3E}">
        <p14:creationId xmlns:p14="http://schemas.microsoft.com/office/powerpoint/2010/main" val="1156413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F4F9-97D8-4D7D-9F5F-FA8E51FEB2CB}"/>
              </a:ext>
            </a:extLst>
          </p:cNvPr>
          <p:cNvSpPr>
            <a:spLocks noGrp="1"/>
          </p:cNvSpPr>
          <p:nvPr>
            <p:ph idx="1"/>
          </p:nvPr>
        </p:nvSpPr>
        <p:spPr>
          <a:xfrm>
            <a:off x="4569039" y="532262"/>
            <a:ext cx="7236274" cy="5328788"/>
          </a:xfrm>
        </p:spPr>
        <p:txBody>
          <a:bodyPr>
            <a:normAutofit lnSpcReduction="10000"/>
          </a:bodyPr>
          <a:lstStyle/>
          <a:p>
            <a:pPr marL="0" indent="0">
              <a:buNone/>
            </a:pPr>
            <a:r>
              <a:rPr lang="en-US" b="1" dirty="0"/>
              <a:t>Strategic Initiative: Assess &amp; Transfer Collections  to RRC</a:t>
            </a:r>
          </a:p>
          <a:p>
            <a:r>
              <a:rPr lang="en-US" dirty="0"/>
              <a:t>Identify and assess use of collection materials acquired for HIM and Radiation Therapy. </a:t>
            </a:r>
          </a:p>
          <a:p>
            <a:r>
              <a:rPr lang="en-US" dirty="0"/>
              <a:t>Work with faculty to prioritize items to move. </a:t>
            </a:r>
          </a:p>
          <a:p>
            <a:r>
              <a:rPr lang="en-US" dirty="0"/>
              <a:t>Identify any materials that support programs remaining in San Marcos and acquire duplicates if needed. </a:t>
            </a:r>
          </a:p>
          <a:p>
            <a:r>
              <a:rPr lang="en-US" dirty="0"/>
              <a:t>Transfer items prior to the departments relocating for Fall 2021.</a:t>
            </a:r>
          </a:p>
          <a:p>
            <a:pPr marL="914400" lvl="2" indent="0">
              <a:buNone/>
            </a:pPr>
            <a:endParaRPr lang="en-US" dirty="0"/>
          </a:p>
        </p:txBody>
      </p:sp>
      <p:grpSp>
        <p:nvGrpSpPr>
          <p:cNvPr id="5" name="Group 4">
            <a:extLst>
              <a:ext uri="{FF2B5EF4-FFF2-40B4-BE49-F238E27FC236}">
                <a16:creationId xmlns:a16="http://schemas.microsoft.com/office/drawing/2014/main" id="{81B06E9D-322B-405B-A92C-E7C1BA667A3A}"/>
              </a:ext>
            </a:extLst>
          </p:cNvPr>
          <p:cNvGrpSpPr/>
          <p:nvPr/>
        </p:nvGrpSpPr>
        <p:grpSpPr>
          <a:xfrm>
            <a:off x="754987" y="121279"/>
            <a:ext cx="2274044" cy="2336610"/>
            <a:chOff x="10157766" y="123304"/>
            <a:chExt cx="1872012" cy="2336610"/>
          </a:xfrm>
        </p:grpSpPr>
        <p:pic>
          <p:nvPicPr>
            <p:cNvPr id="6" name="Graphic 5" descr="Puzzle pieces">
              <a:extLst>
                <a:ext uri="{FF2B5EF4-FFF2-40B4-BE49-F238E27FC236}">
                  <a16:creationId xmlns:a16="http://schemas.microsoft.com/office/drawing/2014/main" id="{C7DB478A-6776-46D8-B4D9-96AE4FCFFCAD}"/>
                </a:ext>
              </a:extLst>
            </p:cNvPr>
            <p:cNvPicPr>
              <a:picLocks noChangeAspect="1"/>
            </p:cNvPicPr>
            <p:nvPr/>
          </p:nvPicPr>
          <p:blipFill>
            <a:blip r:embed="rId3">
              <a:alphaModFix amt="7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766" y="123304"/>
              <a:ext cx="1872012" cy="1872012"/>
            </a:xfrm>
            <a:prstGeom prst="rect">
              <a:avLst/>
            </a:prstGeom>
          </p:spPr>
        </p:pic>
        <p:sp>
          <p:nvSpPr>
            <p:cNvPr id="7" name="TextBox 6">
              <a:extLst>
                <a:ext uri="{FF2B5EF4-FFF2-40B4-BE49-F238E27FC236}">
                  <a16:creationId xmlns:a16="http://schemas.microsoft.com/office/drawing/2014/main" id="{F1F9E27B-5160-417B-865D-6023709CEF58}"/>
                </a:ext>
              </a:extLst>
            </p:cNvPr>
            <p:cNvSpPr txBox="1"/>
            <p:nvPr/>
          </p:nvSpPr>
          <p:spPr>
            <a:xfrm>
              <a:off x="10329155" y="1813583"/>
              <a:ext cx="1650858" cy="646331"/>
            </a:xfrm>
            <a:prstGeom prst="rect">
              <a:avLst/>
            </a:prstGeom>
            <a:solidFill>
              <a:schemeClr val="bg1">
                <a:alpha val="0"/>
              </a:schemeClr>
            </a:solidFill>
          </p:spPr>
          <p:txBody>
            <a:bodyPr wrap="square" rtlCol="0">
              <a:spAutoFit/>
            </a:bodyPr>
            <a:lstStyle/>
            <a:p>
              <a:r>
                <a:rPr lang="en-US" b="1" dirty="0">
                  <a:solidFill>
                    <a:srgbClr val="E5E1D9"/>
                  </a:solidFill>
                </a:rPr>
                <a:t>Collections &amp; Digital Content</a:t>
              </a:r>
            </a:p>
          </p:txBody>
        </p:sp>
      </p:grpSp>
      <p:grpSp>
        <p:nvGrpSpPr>
          <p:cNvPr id="8" name="Group 7">
            <a:extLst>
              <a:ext uri="{FF2B5EF4-FFF2-40B4-BE49-F238E27FC236}">
                <a16:creationId xmlns:a16="http://schemas.microsoft.com/office/drawing/2014/main" id="{6091C23B-4E75-4377-986A-22F0B0B4A20C}"/>
              </a:ext>
            </a:extLst>
          </p:cNvPr>
          <p:cNvGrpSpPr/>
          <p:nvPr/>
        </p:nvGrpSpPr>
        <p:grpSpPr>
          <a:xfrm>
            <a:off x="754987" y="3016500"/>
            <a:ext cx="1893214" cy="2027572"/>
            <a:chOff x="10418630" y="20919"/>
            <a:chExt cx="1558510" cy="2027572"/>
          </a:xfrm>
        </p:grpSpPr>
        <p:pic>
          <p:nvPicPr>
            <p:cNvPr id="9" name="Graphic 8" descr="Users">
              <a:extLst>
                <a:ext uri="{FF2B5EF4-FFF2-40B4-BE49-F238E27FC236}">
                  <a16:creationId xmlns:a16="http://schemas.microsoft.com/office/drawing/2014/main" id="{D274AF56-A9A9-49A2-8D9B-FC91A65D7F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5447" y="20919"/>
              <a:ext cx="1421693" cy="1421692"/>
            </a:xfrm>
            <a:prstGeom prst="rect">
              <a:avLst/>
            </a:prstGeom>
          </p:spPr>
        </p:pic>
        <p:sp>
          <p:nvSpPr>
            <p:cNvPr id="10" name="TextBox 9">
              <a:extLst>
                <a:ext uri="{FF2B5EF4-FFF2-40B4-BE49-F238E27FC236}">
                  <a16:creationId xmlns:a16="http://schemas.microsoft.com/office/drawing/2014/main" id="{3E8B4D36-AC14-4DF3-BD1A-3F796408F7DD}"/>
                </a:ext>
              </a:extLst>
            </p:cNvPr>
            <p:cNvSpPr txBox="1"/>
            <p:nvPr/>
          </p:nvSpPr>
          <p:spPr>
            <a:xfrm>
              <a:off x="10418630" y="1125161"/>
              <a:ext cx="1506711" cy="923330"/>
            </a:xfrm>
            <a:prstGeom prst="rect">
              <a:avLst/>
            </a:prstGeom>
            <a:noFill/>
          </p:spPr>
          <p:txBody>
            <a:bodyPr wrap="square" rtlCol="0">
              <a:spAutoFit/>
            </a:bodyPr>
            <a:lstStyle/>
            <a:p>
              <a:pPr algn="ctr"/>
              <a:r>
                <a:rPr lang="en-US" b="1" dirty="0">
                  <a:solidFill>
                    <a:srgbClr val="E5E1D9"/>
                  </a:solidFill>
                </a:rPr>
                <a:t>Acquisitions, Cataloging, and RRC</a:t>
              </a:r>
            </a:p>
          </p:txBody>
        </p:sp>
      </p:grpSp>
      <p:grpSp>
        <p:nvGrpSpPr>
          <p:cNvPr id="11" name="Group 10">
            <a:extLst>
              <a:ext uri="{FF2B5EF4-FFF2-40B4-BE49-F238E27FC236}">
                <a16:creationId xmlns:a16="http://schemas.microsoft.com/office/drawing/2014/main" id="{B3623DDD-BEE9-44E3-97DE-ECA2F409DDA6}"/>
              </a:ext>
            </a:extLst>
          </p:cNvPr>
          <p:cNvGrpSpPr/>
          <p:nvPr/>
        </p:nvGrpSpPr>
        <p:grpSpPr>
          <a:xfrm>
            <a:off x="690640" y="4972672"/>
            <a:ext cx="2188107" cy="1539722"/>
            <a:chOff x="9798699" y="4862685"/>
            <a:chExt cx="2188107" cy="1539722"/>
          </a:xfrm>
        </p:grpSpPr>
        <p:pic>
          <p:nvPicPr>
            <p:cNvPr id="12" name="Graphic 11" descr="Flip calendar">
              <a:extLst>
                <a:ext uri="{FF2B5EF4-FFF2-40B4-BE49-F238E27FC236}">
                  <a16:creationId xmlns:a16="http://schemas.microsoft.com/office/drawing/2014/main" id="{C037D67A-ADFA-4363-8A55-1A53590EAD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8699" y="4862685"/>
              <a:ext cx="2188107" cy="1539722"/>
            </a:xfrm>
            <a:prstGeom prst="rect">
              <a:avLst/>
            </a:prstGeom>
          </p:spPr>
        </p:pic>
        <p:sp>
          <p:nvSpPr>
            <p:cNvPr id="13" name="TextBox 12">
              <a:extLst>
                <a:ext uri="{FF2B5EF4-FFF2-40B4-BE49-F238E27FC236}">
                  <a16:creationId xmlns:a16="http://schemas.microsoft.com/office/drawing/2014/main" id="{AD7DDA62-A543-49F9-98AE-DCA8BC558871}"/>
                </a:ext>
              </a:extLst>
            </p:cNvPr>
            <p:cNvSpPr txBox="1"/>
            <p:nvPr/>
          </p:nvSpPr>
          <p:spPr>
            <a:xfrm>
              <a:off x="10152235" y="5550477"/>
              <a:ext cx="1481034" cy="369332"/>
            </a:xfrm>
            <a:prstGeom prst="rect">
              <a:avLst/>
            </a:prstGeom>
            <a:noFill/>
          </p:spPr>
          <p:txBody>
            <a:bodyPr wrap="square" rtlCol="0">
              <a:spAutoFit/>
            </a:bodyPr>
            <a:lstStyle/>
            <a:p>
              <a:pPr algn="ctr"/>
              <a:r>
                <a:rPr lang="en-US" b="1" dirty="0">
                  <a:solidFill>
                    <a:srgbClr val="E5E1D9"/>
                  </a:solidFill>
                </a:rPr>
                <a:t>FY2021</a:t>
              </a:r>
            </a:p>
          </p:txBody>
        </p:sp>
      </p:grpSp>
      <p:pic>
        <p:nvPicPr>
          <p:cNvPr id="4" name="Picture 3" descr="Text&#10;&#10;Description automatically generated">
            <a:extLst>
              <a:ext uri="{FF2B5EF4-FFF2-40B4-BE49-F238E27FC236}">
                <a16:creationId xmlns:a16="http://schemas.microsoft.com/office/drawing/2014/main" id="{5F058602-8A31-4E93-A67C-6CA1CBDF76E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659149" y="5942202"/>
            <a:ext cx="4373459" cy="568550"/>
          </a:xfrm>
          <a:prstGeom prst="rect">
            <a:avLst/>
          </a:prstGeom>
        </p:spPr>
      </p:pic>
    </p:spTree>
    <p:extLst>
      <p:ext uri="{BB962C8B-B14F-4D97-AF65-F5344CB8AC3E}">
        <p14:creationId xmlns:p14="http://schemas.microsoft.com/office/powerpoint/2010/main" val="713014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6B2C1392E3554286439AEB6BA5A109" ma:contentTypeVersion="9" ma:contentTypeDescription="Create a new document." ma:contentTypeScope="" ma:versionID="147d083489a6a6b72bf8e5575e711709">
  <xsd:schema xmlns:xsd="http://www.w3.org/2001/XMLSchema" xmlns:xs="http://www.w3.org/2001/XMLSchema" xmlns:p="http://schemas.microsoft.com/office/2006/metadata/properties" xmlns:ns2="83e17e12-ca4f-4240-a050-a18e5a2f35be" xmlns:ns3="5d76e7e4-614c-4f39-912c-8cc5ad71b7a7" targetNamespace="http://schemas.microsoft.com/office/2006/metadata/properties" ma:root="true" ma:fieldsID="e982b5eaf5a1d45981de68248f7ceb9e" ns2:_="" ns3:_="">
    <xsd:import namespace="83e17e12-ca4f-4240-a050-a18e5a2f35be"/>
    <xsd:import namespace="5d76e7e4-614c-4f39-912c-8cc5ad71b7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e17e12-ca4f-4240-a050-a18e5a2f35b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76e7e4-614c-4f39-912c-8cc5ad71b7a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d76e7e4-614c-4f39-912c-8cc5ad71b7a7">
      <UserInfo>
        <DisplayName>Hackney, Connie</DisplayName>
        <AccountId>35</AccountId>
        <AccountType/>
      </UserInfo>
    </SharedWithUsers>
  </documentManagement>
</p:properties>
</file>

<file path=customXml/itemProps1.xml><?xml version="1.0" encoding="utf-8"?>
<ds:datastoreItem xmlns:ds="http://schemas.openxmlformats.org/officeDocument/2006/customXml" ds:itemID="{6D145CC2-B4A9-4142-92C2-F0EAD5C0C6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e17e12-ca4f-4240-a050-a18e5a2f35be"/>
    <ds:schemaRef ds:uri="5d76e7e4-614c-4f39-912c-8cc5ad71b7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F13BE6-57D3-4DB0-832B-68E29DD3AFE0}">
  <ds:schemaRefs>
    <ds:schemaRef ds:uri="http://schemas.microsoft.com/sharepoint/v3/contenttype/forms"/>
  </ds:schemaRefs>
</ds:datastoreItem>
</file>

<file path=customXml/itemProps3.xml><?xml version="1.0" encoding="utf-8"?>
<ds:datastoreItem xmlns:ds="http://schemas.openxmlformats.org/officeDocument/2006/customXml" ds:itemID="{1CD7D355-BAA2-4363-BED8-3F6EC7D36FBC}">
  <ds:schemaRefs>
    <ds:schemaRef ds:uri="http://schemas.microsoft.com/office/infopath/2007/PartnerControls"/>
    <ds:schemaRef ds:uri="83e17e12-ca4f-4240-a050-a18e5a2f35be"/>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5d76e7e4-614c-4f39-912c-8cc5ad71b7a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826</TotalTime>
  <Words>2221</Words>
  <Application>Microsoft Office PowerPoint</Application>
  <PresentationFormat>Widescreen</PresentationFormat>
  <Paragraphs>301</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Strategic Planning, Major Initiatives Division of Collections &amp; Digital Services 2020-2023</vt:lpstr>
      <vt:lpstr>CDS Planning Process Strategic Initiatives 2020-2023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Strategic Initiative:  PCC Wikidata Project-Linked Data Initiative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dc:creator>
  <cp:lastModifiedBy>Uzwyshyn, Raymond J</cp:lastModifiedBy>
  <cp:revision>155</cp:revision>
  <dcterms:created xsi:type="dcterms:W3CDTF">2020-01-22T20:26:50Z</dcterms:created>
  <dcterms:modified xsi:type="dcterms:W3CDTF">2020-12-03T21:31:02Z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0x0101003A6B2C1392E3554286439AEB6BA5A109</vt:lpwstr>
  </property>
</Properties>
</file>